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3"/>
  </p:notesMasterIdLst>
  <p:handoutMasterIdLst>
    <p:handoutMasterId r:id="rId64"/>
  </p:handoutMasterIdLst>
  <p:sldIdLst>
    <p:sldId id="1535" r:id="rId2"/>
    <p:sldId id="988" r:id="rId3"/>
    <p:sldId id="878" r:id="rId4"/>
    <p:sldId id="1537" r:id="rId5"/>
    <p:sldId id="881" r:id="rId6"/>
    <p:sldId id="1540" r:id="rId7"/>
    <p:sldId id="1536" r:id="rId8"/>
    <p:sldId id="1542" r:id="rId9"/>
    <p:sldId id="854" r:id="rId10"/>
    <p:sldId id="1543" r:id="rId11"/>
    <p:sldId id="1546" r:id="rId12"/>
    <p:sldId id="1547" r:id="rId13"/>
    <p:sldId id="1548" r:id="rId14"/>
    <p:sldId id="1549" r:id="rId15"/>
    <p:sldId id="1538" r:id="rId16"/>
    <p:sldId id="1586" r:id="rId17"/>
    <p:sldId id="1591" r:id="rId18"/>
    <p:sldId id="1594" r:id="rId19"/>
    <p:sldId id="1595" r:id="rId20"/>
    <p:sldId id="1596" r:id="rId21"/>
    <p:sldId id="1597" r:id="rId22"/>
    <p:sldId id="1550" r:id="rId23"/>
    <p:sldId id="1557" r:id="rId24"/>
    <p:sldId id="1556" r:id="rId25"/>
    <p:sldId id="1559" r:id="rId26"/>
    <p:sldId id="1560" r:id="rId27"/>
    <p:sldId id="1558" r:id="rId28"/>
    <p:sldId id="1579" r:id="rId29"/>
    <p:sldId id="1552" r:id="rId30"/>
    <p:sldId id="1553" r:id="rId31"/>
    <p:sldId id="1561" r:id="rId32"/>
    <p:sldId id="1554" r:id="rId33"/>
    <p:sldId id="1570" r:id="rId34"/>
    <p:sldId id="1562" r:id="rId35"/>
    <p:sldId id="1571" r:id="rId36"/>
    <p:sldId id="1563" r:id="rId37"/>
    <p:sldId id="1572" r:id="rId38"/>
    <p:sldId id="1564" r:id="rId39"/>
    <p:sldId id="1573" r:id="rId40"/>
    <p:sldId id="1566" r:id="rId41"/>
    <p:sldId id="1575" r:id="rId42"/>
    <p:sldId id="1567" r:id="rId43"/>
    <p:sldId id="1569" r:id="rId44"/>
    <p:sldId id="1576" r:id="rId45"/>
    <p:sldId id="1568" r:id="rId46"/>
    <p:sldId id="1577" r:id="rId47"/>
    <p:sldId id="1551" r:id="rId48"/>
    <p:sldId id="1578" r:id="rId49"/>
    <p:sldId id="1580" r:id="rId50"/>
    <p:sldId id="1583" r:id="rId51"/>
    <p:sldId id="1581" r:id="rId52"/>
    <p:sldId id="1582" r:id="rId53"/>
    <p:sldId id="1584" r:id="rId54"/>
    <p:sldId id="1585" r:id="rId55"/>
    <p:sldId id="1589" r:id="rId56"/>
    <p:sldId id="1588" r:id="rId57"/>
    <p:sldId id="1590" r:id="rId58"/>
    <p:sldId id="1592" r:id="rId59"/>
    <p:sldId id="1593" r:id="rId60"/>
    <p:sldId id="1544" r:id="rId61"/>
    <p:sldId id="158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52E72A-3D7B-BCA6-5775-2DBF839719E1}" name="Anil Rajbhar" initials="AR" userId="S::anil.rajbhar@redfoxsec.com::1ed72047-da3b-4355-b235-2b0f054f459d" providerId="AD"/>
  <p188:author id="{78F3312B-4439-BA4D-E081-60A03CA8E48C}" name="Shashi Prasad" initials="SP" userId="S::shashi.prasad@redfoxsec.com::00805ba9-2270-4cf6-9759-fa25c05006b9" providerId="AD"/>
  <p188:author id="{E25D734C-0EAE-59BA-2436-AA84563A9EE8}" name="Joe Zacharia" initials="JZ" userId="S::joe.zacharia@redfoxsec.com::ed8fbd8a-e0f2-443d-bbc1-0888632c9070" providerId="AD"/>
  <p188:author id="{6D00AD5D-64C5-9130-E176-20388B75593C}" name="Chirag Lundwani" initials="CL" userId="S::chirag.lundwani@redfoxsec.com::94a56f70-d7c0-4b8e-90d7-701d73b0bc2e" providerId="AD"/>
  <p188:author id="{1A292463-A16D-0D0B-8C3A-2E3E50520532}" name="Kunal Kumar" initials="KK" userId="S::kunal.kumar@redfoxsec.com::223a3294-d140-47eb-a965-dbe0f62a924e" providerId="AD"/>
  <p188:author id="{96156D65-BB61-6D64-B8EA-F8F39E2134B0}" name="Guest User" initials="GU" userId="S::urn:spo:anon#282f5376398dd899e065745b09a05774a5fcd6bf857777b8ec3172ac7d36f89e::" providerId="AD"/>
  <p188:author id="{2A8AC195-E9BA-BACD-BDCB-F0F6C07DC5E7}" name="Karan Patel" initials="KP" userId="S::karan.patel@redfoxsec.com::d5390d69-2793-4918-8024-dd7f74686bbf" providerId="AD"/>
  <p188:author id="{2A678E9D-7977-1D6F-7453-1A7EA7ACBFAA}" name="Tarak Sakhardande" initials="TS" userId="S::tarak.sakhardande@redfoxsec.com::032bb29c-83e4-4d53-ad4c-12e77d90f367" providerId="AD"/>
  <p188:author id="{F11D37B9-816D-E87B-081D-FFC952A6722B}" name="Shaunak Khosla" initials="SK" userId="S::shaunak.khosla@redfoxsec.com::0ba0b732-3361-4950-86db-bb52917e53db" providerId="AD"/>
  <p188:author id="{A6C219C7-5702-ED0D-A41C-8A311E79310F}" name="Ganesh Bakare" initials="GB" userId="S::ganesh.bakare@redfoxsec.com::805f99c9-e6f2-4bc1-95ac-86b14cdeab0a" providerId="AD"/>
  <p188:author id="{B45B14F1-4707-376A-70C7-0BF285D4CD02}" name="Joe" initials="JZ" userId="Jo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nesh Bakare" initials="GB" lastIdx="1" clrIdx="0">
    <p:extLst>
      <p:ext uri="{19B8F6BF-5375-455C-9EA6-DF929625EA0E}">
        <p15:presenceInfo xmlns:p15="http://schemas.microsoft.com/office/powerpoint/2012/main" userId="S::ganesh.bakare@redfoxsec.com::805f99c9-e6f2-4bc1-95ac-86b14cdeab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07"/>
    <a:srgbClr val="000066"/>
    <a:srgbClr val="FFFF66"/>
    <a:srgbClr val="01081A"/>
    <a:srgbClr val="121C38"/>
    <a:srgbClr val="FF3300"/>
    <a:srgbClr val="6D8A04"/>
    <a:srgbClr val="F747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525" autoAdjust="0"/>
  </p:normalViewPr>
  <p:slideViewPr>
    <p:cSldViewPr snapToGrid="0">
      <p:cViewPr varScale="1">
        <p:scale>
          <a:sx n="101" d="100"/>
          <a:sy n="101" d="100"/>
        </p:scale>
        <p:origin x="1392"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9BA137-DDDC-BAD6-EF85-6AD803BCC4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E9710B-7885-4C9A-D859-4F0CD81834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F80186-72E7-4BC4-9ED6-7A0971B7CB8A}" type="datetimeFigureOut">
              <a:rPr lang="en-IN" smtClean="0"/>
              <a:t>16-01-2026</a:t>
            </a:fld>
            <a:endParaRPr lang="en-IN"/>
          </a:p>
        </p:txBody>
      </p:sp>
      <p:sp>
        <p:nvSpPr>
          <p:cNvPr id="4" name="Footer Placeholder 3">
            <a:extLst>
              <a:ext uri="{FF2B5EF4-FFF2-40B4-BE49-F238E27FC236}">
                <a16:creationId xmlns:a16="http://schemas.microsoft.com/office/drawing/2014/main" id="{893439E9-DA81-E67E-2618-84F817D9B0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CBDE503-E032-2559-D0AB-FCE28C46BA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3DC623-A06A-436E-97C0-132931AB0253}" type="slidenum">
              <a:rPr lang="en-IN" smtClean="0"/>
              <a:t>‹#›</a:t>
            </a:fld>
            <a:endParaRPr lang="en-IN"/>
          </a:p>
        </p:txBody>
      </p:sp>
    </p:spTree>
    <p:extLst>
      <p:ext uri="{BB962C8B-B14F-4D97-AF65-F5344CB8AC3E}">
        <p14:creationId xmlns:p14="http://schemas.microsoft.com/office/powerpoint/2010/main" val="2897569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BA4BF-E2FE-4F73-B401-39ACF88172F3}" type="datetimeFigureOut">
              <a:rPr lang="en-IN" smtClean="0"/>
              <a:t>16-01-2026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3E72A-365B-46BD-943A-CE33ADDF3B11}" type="slidenum">
              <a:rPr lang="en-IN" smtClean="0"/>
              <a:t>‹#›</a:t>
            </a:fld>
            <a:endParaRPr lang="en-IN"/>
          </a:p>
        </p:txBody>
      </p:sp>
    </p:spTree>
    <p:extLst>
      <p:ext uri="{BB962C8B-B14F-4D97-AF65-F5344CB8AC3E}">
        <p14:creationId xmlns:p14="http://schemas.microsoft.com/office/powerpoint/2010/main" val="119453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1</a:t>
            </a:fld>
            <a:endParaRPr lang="en-IN"/>
          </a:p>
        </p:txBody>
      </p:sp>
    </p:spTree>
    <p:extLst>
      <p:ext uri="{BB962C8B-B14F-4D97-AF65-F5344CB8AC3E}">
        <p14:creationId xmlns:p14="http://schemas.microsoft.com/office/powerpoint/2010/main" val="118801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16</a:t>
            </a:fld>
            <a:endParaRPr lang="en-IN"/>
          </a:p>
        </p:txBody>
      </p:sp>
    </p:spTree>
    <p:extLst>
      <p:ext uri="{BB962C8B-B14F-4D97-AF65-F5344CB8AC3E}">
        <p14:creationId xmlns:p14="http://schemas.microsoft.com/office/powerpoint/2010/main" val="19251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"Enveloped signature means the signature element is inside what it signs."</a:t>
            </a:r>
          </a:p>
          <a:p>
            <a:r>
              <a:rPr lang="en-US" sz="1200" b="0" i="0" kern="1200" dirty="0">
                <a:solidFill>
                  <a:schemeClr val="tx1"/>
                </a:solidFill>
                <a:effectLst/>
                <a:latin typeface="+mn-lt"/>
                <a:ea typeface="+mn-ea"/>
                <a:cs typeface="+mn-cs"/>
              </a:rPr>
              <a:t>"Notice the signature is inside the Assertion element."</a:t>
            </a:r>
          </a:p>
          <a:p>
            <a:r>
              <a:rPr lang="en-US" sz="1200" b="0" i="0" kern="1200" dirty="0">
                <a:solidFill>
                  <a:schemeClr val="tx1"/>
                </a:solidFill>
                <a:effectLst/>
                <a:latin typeface="+mn-lt"/>
                <a:ea typeface="+mn-ea"/>
                <a:cs typeface="+mn-cs"/>
              </a:rPr>
              <a:t>"The Reference URI points to the Assertion's ID using #</a:t>
            </a:r>
            <a:r>
              <a:rPr lang="en-US" sz="1200" b="0" i="1" kern="1200" dirty="0">
                <a:solidFill>
                  <a:schemeClr val="tx1"/>
                </a:solidFill>
                <a:effectLst/>
                <a:latin typeface="+mn-lt"/>
                <a:ea typeface="+mn-ea"/>
                <a:cs typeface="+mn-cs"/>
              </a:rPr>
              <a:t>123."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enveloped-signature transform removes the signature itself before calculating the hash."</a:t>
            </a:r>
          </a:p>
          <a:p>
            <a:r>
              <a:rPr lang="en-US" sz="1200" b="0" i="0" kern="1200" dirty="0">
                <a:solidFill>
                  <a:schemeClr val="tx1"/>
                </a:solidFill>
                <a:effectLst/>
                <a:latin typeface="+mn-lt"/>
                <a:ea typeface="+mn-ea"/>
                <a:cs typeface="+mn-cs"/>
              </a:rPr>
              <a:t>"This is the most common and recommended type for SAML."</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19</a:t>
            </a:fld>
            <a:endParaRPr lang="en-IN"/>
          </a:p>
        </p:txBody>
      </p:sp>
    </p:spTree>
    <p:extLst>
      <p:ext uri="{BB962C8B-B14F-4D97-AF65-F5344CB8AC3E}">
        <p14:creationId xmlns:p14="http://schemas.microsoft.com/office/powerpoint/2010/main" val="283379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"Enveloping signature wraps the content it signs."</a:t>
            </a:r>
          </a:p>
          <a:p>
            <a:r>
              <a:rPr lang="en-US" sz="1200" b="0" i="0" kern="1200" dirty="0">
                <a:solidFill>
                  <a:schemeClr val="tx1"/>
                </a:solidFill>
                <a:effectLst/>
                <a:latin typeface="+mn-lt"/>
                <a:ea typeface="+mn-ea"/>
                <a:cs typeface="+mn-cs"/>
              </a:rPr>
              <a:t>"The signed Assertion is inside a </a:t>
            </a:r>
            <a:r>
              <a:rPr lang="en-US" sz="1200" b="0" i="0" kern="1200" dirty="0" err="1">
                <a:solidFill>
                  <a:schemeClr val="tx1"/>
                </a:solidFill>
                <a:effectLst/>
                <a:latin typeface="+mn-lt"/>
                <a:ea typeface="+mn-ea"/>
                <a:cs typeface="+mn-cs"/>
              </a:rPr>
              <a:t>ds:Object</a:t>
            </a:r>
            <a:r>
              <a:rPr lang="en-US" sz="1200" b="0" i="0" kern="1200" dirty="0">
                <a:solidFill>
                  <a:schemeClr val="tx1"/>
                </a:solidFill>
                <a:effectLst/>
                <a:latin typeface="+mn-lt"/>
                <a:ea typeface="+mn-ea"/>
                <a:cs typeface="+mn-cs"/>
              </a:rPr>
              <a:t> element within the signature."</a:t>
            </a:r>
          </a:p>
          <a:p>
            <a:r>
              <a:rPr lang="en-US" sz="1200" b="0" i="0" kern="1200" dirty="0">
                <a:solidFill>
                  <a:schemeClr val="tx1"/>
                </a:solidFill>
                <a:effectLst/>
                <a:latin typeface="+mn-lt"/>
                <a:ea typeface="+mn-ea"/>
                <a:cs typeface="+mn-cs"/>
              </a:rPr>
              <a:t>"This is less common in SAML because it's easier to extract the content."</a:t>
            </a:r>
          </a:p>
          <a:p>
            <a:r>
              <a:rPr lang="en-US" sz="1200" b="0" i="0" kern="1200" dirty="0">
                <a:solidFill>
                  <a:schemeClr val="tx1"/>
                </a:solidFill>
                <a:effectLst/>
                <a:latin typeface="+mn-lt"/>
                <a:ea typeface="+mn-ea"/>
                <a:cs typeface="+mn-cs"/>
              </a:rPr>
              <a:t>"The signature encloses rather than being enclosed."</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20</a:t>
            </a:fld>
            <a:endParaRPr lang="en-IN"/>
          </a:p>
        </p:txBody>
      </p:sp>
    </p:spTree>
    <p:extLst>
      <p:ext uri="{BB962C8B-B14F-4D97-AF65-F5344CB8AC3E}">
        <p14:creationId xmlns:p14="http://schemas.microsoft.com/office/powerpoint/2010/main" val="110064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"Detached signature means the signature is separate from what it signs."</a:t>
            </a:r>
          </a:p>
          <a:p>
            <a:r>
              <a:rPr lang="en-US" sz="1200" b="0" i="0" kern="1200" dirty="0">
                <a:solidFill>
                  <a:schemeClr val="tx1"/>
                </a:solidFill>
                <a:effectLst/>
                <a:latin typeface="+mn-lt"/>
                <a:ea typeface="+mn-ea"/>
                <a:cs typeface="+mn-cs"/>
              </a:rPr>
              <a:t>"The signed content can be in a different file or different part of the document."</a:t>
            </a:r>
          </a:p>
          <a:p>
            <a:r>
              <a:rPr lang="en-US" sz="1200" b="0" i="0" kern="1200" dirty="0">
                <a:solidFill>
                  <a:schemeClr val="tx1"/>
                </a:solidFill>
                <a:effectLst/>
                <a:latin typeface="+mn-lt"/>
                <a:ea typeface="+mn-ea"/>
                <a:cs typeface="+mn-cs"/>
              </a:rPr>
              <a:t>"The Reference URI points to an external location."</a:t>
            </a:r>
          </a:p>
          <a:p>
            <a:r>
              <a:rPr lang="en-US" sz="1200" b="0" i="0" kern="1200" dirty="0">
                <a:solidFill>
                  <a:schemeClr val="tx1"/>
                </a:solidFill>
                <a:effectLst/>
                <a:latin typeface="+mn-lt"/>
                <a:ea typeface="+mn-ea"/>
                <a:cs typeface="+mn-cs"/>
              </a:rPr>
              <a:t>"This is useful for signing external resources but not common in SAML."</a:t>
            </a:r>
          </a:p>
          <a:p>
            <a:r>
              <a:rPr lang="en-US" sz="1200" b="0" i="0" kern="1200" dirty="0">
                <a:solidFill>
                  <a:schemeClr val="tx1"/>
                </a:solidFill>
                <a:effectLst/>
                <a:latin typeface="+mn-lt"/>
                <a:ea typeface="+mn-ea"/>
                <a:cs typeface="+mn-cs"/>
              </a:rPr>
              <a:t>"SAML typically uses enveloped signatures for better security."</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21</a:t>
            </a:fld>
            <a:endParaRPr lang="en-IN"/>
          </a:p>
        </p:txBody>
      </p:sp>
    </p:spTree>
    <p:extLst>
      <p:ext uri="{BB962C8B-B14F-4D97-AF65-F5344CB8AC3E}">
        <p14:creationId xmlns:p14="http://schemas.microsoft.com/office/powerpoint/2010/main" val="293857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22</a:t>
            </a:fld>
            <a:endParaRPr lang="en-IN"/>
          </a:p>
        </p:txBody>
      </p:sp>
    </p:spTree>
    <p:extLst>
      <p:ext uri="{BB962C8B-B14F-4D97-AF65-F5344CB8AC3E}">
        <p14:creationId xmlns:p14="http://schemas.microsoft.com/office/powerpoint/2010/main" val="1884337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Trust only know certificate. </a:t>
            </a:r>
          </a:p>
          <a:p>
            <a:pPr marL="228600" indent="-228600">
              <a:buAutoNum type="arabicPeriod"/>
            </a:pPr>
            <a:r>
              <a:rPr lang="en-IN" dirty="0"/>
              <a:t>Validate Full Certificate Chain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Check CRL (certificate revocation list)/ OSCP (online certificate status protocol)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Verify Issuer Matches Certificates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Complete Secure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28</a:t>
            </a:fld>
            <a:endParaRPr lang="en-IN"/>
          </a:p>
        </p:txBody>
      </p:sp>
    </p:spTree>
    <p:extLst>
      <p:ext uri="{BB962C8B-B14F-4D97-AF65-F5344CB8AC3E}">
        <p14:creationId xmlns:p14="http://schemas.microsoft.com/office/powerpoint/2010/main" val="327614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https://github.com/CompassSecurity/SAMLRaider?tab=readme-ov-file </a:t>
            </a:r>
          </a:p>
        </p:txBody>
      </p:sp>
      <p:sp>
        <p:nvSpPr>
          <p:cNvPr id="4" name="Slide Number Placeholder 3"/>
          <p:cNvSpPr>
            <a:spLocks noGrp="1"/>
          </p:cNvSpPr>
          <p:nvPr>
            <p:ph type="sldNum" sz="quarter" idx="5"/>
          </p:nvPr>
        </p:nvSpPr>
        <p:spPr/>
        <p:txBody>
          <a:bodyPr/>
          <a:lstStyle/>
          <a:p>
            <a:fld id="{3E13E72A-365B-46BD-943A-CE33ADDF3B11}" type="slidenum">
              <a:rPr lang="en-IN" smtClean="0"/>
              <a:t>29</a:t>
            </a:fld>
            <a:endParaRPr lang="en-IN"/>
          </a:p>
        </p:txBody>
      </p:sp>
    </p:spTree>
    <p:extLst>
      <p:ext uri="{BB962C8B-B14F-4D97-AF65-F5344CB8AC3E}">
        <p14:creationId xmlns:p14="http://schemas.microsoft.com/office/powerpoint/2010/main" val="255681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assertion is placed under the signature </a:t>
            </a:r>
          </a:p>
          <a:p>
            <a:r>
              <a:rPr lang="en-US" dirty="0"/>
              <a:t>The unassigned assertion at the top.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30</a:t>
            </a:fld>
            <a:endParaRPr lang="en-IN"/>
          </a:p>
        </p:txBody>
      </p:sp>
    </p:spTree>
    <p:extLst>
      <p:ext uri="{BB962C8B-B14F-4D97-AF65-F5344CB8AC3E}">
        <p14:creationId xmlns:p14="http://schemas.microsoft.com/office/powerpoint/2010/main" val="50254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assertion is wrapped. </a:t>
            </a:r>
          </a:p>
          <a:p>
            <a:r>
              <a:rPr lang="en-US" dirty="0"/>
              <a:t>The unsigned assertion is placed on top of wrapped. – new Response id is created.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32</a:t>
            </a:fld>
            <a:endParaRPr lang="en-IN"/>
          </a:p>
        </p:txBody>
      </p:sp>
    </p:spTree>
    <p:extLst>
      <p:ext uri="{BB962C8B-B14F-4D97-AF65-F5344CB8AC3E}">
        <p14:creationId xmlns:p14="http://schemas.microsoft.com/office/powerpoint/2010/main" val="428628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7F8C9-E91B-29D7-7022-96858968B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F8507-F9A2-B454-B6E4-C5016E155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BA0D9-C359-82A8-A670-2E3C75ED1218}"/>
              </a:ext>
            </a:extLst>
          </p:cNvPr>
          <p:cNvSpPr>
            <a:spLocks noGrp="1"/>
          </p:cNvSpPr>
          <p:nvPr>
            <p:ph type="body" idx="1"/>
          </p:nvPr>
        </p:nvSpPr>
        <p:spPr/>
        <p:txBody>
          <a:bodyPr/>
          <a:lstStyle/>
          <a:p>
            <a:r>
              <a:rPr lang="en-US" dirty="0"/>
              <a:t>Most common attack – Unassigned assertion is just placed above the original assertion. </a:t>
            </a:r>
            <a:endParaRPr lang="en-IN" dirty="0"/>
          </a:p>
        </p:txBody>
      </p:sp>
      <p:sp>
        <p:nvSpPr>
          <p:cNvPr id="4" name="Slide Number Placeholder 3">
            <a:extLst>
              <a:ext uri="{FF2B5EF4-FFF2-40B4-BE49-F238E27FC236}">
                <a16:creationId xmlns:a16="http://schemas.microsoft.com/office/drawing/2014/main" id="{E1E5E5BD-24EC-A7AA-6B14-1EB1890DC5AA}"/>
              </a:ext>
            </a:extLst>
          </p:cNvPr>
          <p:cNvSpPr>
            <a:spLocks noGrp="1"/>
          </p:cNvSpPr>
          <p:nvPr>
            <p:ph type="sldNum" sz="quarter" idx="5"/>
          </p:nvPr>
        </p:nvSpPr>
        <p:spPr/>
        <p:txBody>
          <a:bodyPr/>
          <a:lstStyle/>
          <a:p>
            <a:fld id="{3E13E72A-365B-46BD-943A-CE33ADDF3B11}" type="slidenum">
              <a:rPr lang="en-IN" smtClean="0"/>
              <a:t>34</a:t>
            </a:fld>
            <a:endParaRPr lang="en-IN"/>
          </a:p>
        </p:txBody>
      </p:sp>
    </p:spTree>
    <p:extLst>
      <p:ext uri="{BB962C8B-B14F-4D97-AF65-F5344CB8AC3E}">
        <p14:creationId xmlns:p14="http://schemas.microsoft.com/office/powerpoint/2010/main" val="315731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3</a:t>
            </a:fld>
            <a:endParaRPr lang="en-IN"/>
          </a:p>
        </p:txBody>
      </p:sp>
    </p:spTree>
    <p:extLst>
      <p:ext uri="{BB962C8B-B14F-4D97-AF65-F5344CB8AC3E}">
        <p14:creationId xmlns:p14="http://schemas.microsoft.com/office/powerpoint/2010/main" val="218922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6A9E-E097-F14A-3E16-7DF0F7BB5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7AFC0-C5A8-B383-A4D6-4C4FB06E6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1ECC6-68A0-A970-5BF8-14105FD5F12C}"/>
              </a:ext>
            </a:extLst>
          </p:cNvPr>
          <p:cNvSpPr>
            <a:spLocks noGrp="1"/>
          </p:cNvSpPr>
          <p:nvPr>
            <p:ph type="body" idx="1"/>
          </p:nvPr>
        </p:nvSpPr>
        <p:spPr/>
        <p:txBody>
          <a:bodyPr/>
          <a:lstStyle/>
          <a:p>
            <a:r>
              <a:rPr lang="en-US" dirty="0"/>
              <a:t>Place signed assertion </a:t>
            </a:r>
            <a:r>
              <a:rPr lang="en-US" b="1" dirty="0"/>
              <a:t>inside</a:t>
            </a:r>
            <a:r>
              <a:rPr lang="en-US" dirty="0"/>
              <a:t> an unsigned one.</a:t>
            </a:r>
            <a:endParaRPr lang="en-IN" dirty="0"/>
          </a:p>
        </p:txBody>
      </p:sp>
      <p:sp>
        <p:nvSpPr>
          <p:cNvPr id="4" name="Slide Number Placeholder 3">
            <a:extLst>
              <a:ext uri="{FF2B5EF4-FFF2-40B4-BE49-F238E27FC236}">
                <a16:creationId xmlns:a16="http://schemas.microsoft.com/office/drawing/2014/main" id="{04684CE8-6A75-4AD0-4715-795780066405}"/>
              </a:ext>
            </a:extLst>
          </p:cNvPr>
          <p:cNvSpPr>
            <a:spLocks noGrp="1"/>
          </p:cNvSpPr>
          <p:nvPr>
            <p:ph type="sldNum" sz="quarter" idx="5"/>
          </p:nvPr>
        </p:nvSpPr>
        <p:spPr/>
        <p:txBody>
          <a:bodyPr/>
          <a:lstStyle/>
          <a:p>
            <a:fld id="{3E13E72A-365B-46BD-943A-CE33ADDF3B11}" type="slidenum">
              <a:rPr lang="en-IN" smtClean="0"/>
              <a:t>36</a:t>
            </a:fld>
            <a:endParaRPr lang="en-IN"/>
          </a:p>
        </p:txBody>
      </p:sp>
    </p:spTree>
    <p:extLst>
      <p:ext uri="{BB962C8B-B14F-4D97-AF65-F5344CB8AC3E}">
        <p14:creationId xmlns:p14="http://schemas.microsoft.com/office/powerpoint/2010/main" val="2408487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35CD2-85E1-6727-1082-BAEAFABFF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17EFF-4899-F5EA-64FA-942C5EE6B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E4C08-E066-432D-B134-6A8287EEAF53}"/>
              </a:ext>
            </a:extLst>
          </p:cNvPr>
          <p:cNvSpPr>
            <a:spLocks noGrp="1"/>
          </p:cNvSpPr>
          <p:nvPr>
            <p:ph type="body" idx="1"/>
          </p:nvPr>
        </p:nvSpPr>
        <p:spPr/>
        <p:txBody>
          <a:bodyPr/>
          <a:lstStyle/>
          <a:p>
            <a:r>
              <a:rPr lang="en-US" dirty="0"/>
              <a:t>Signature references correct ID, but SP </a:t>
            </a:r>
            <a:r>
              <a:rPr lang="en-US" b="1" dirty="0"/>
              <a:t>does not bind ID to parsed assertion</a:t>
            </a:r>
            <a:r>
              <a:rPr lang="en-US" dirty="0"/>
              <a:t>.</a:t>
            </a:r>
          </a:p>
          <a:p>
            <a:endParaRPr lang="en-US" dirty="0"/>
          </a:p>
          <a:p>
            <a:r>
              <a:rPr lang="en-US" b="1" dirty="0"/>
              <a:t>Root cause</a:t>
            </a:r>
          </a:p>
          <a:p>
            <a:r>
              <a:rPr lang="en-US" dirty="0"/>
              <a:t>• Duplicate IDs</a:t>
            </a:r>
            <a:br>
              <a:rPr lang="en-US" dirty="0"/>
            </a:br>
            <a:r>
              <a:rPr lang="en-US" dirty="0"/>
              <a:t>• SP uses second Assertion</a:t>
            </a:r>
            <a:br>
              <a:rPr lang="en-US" dirty="0"/>
            </a:br>
            <a:r>
              <a:rPr lang="en-US" dirty="0"/>
              <a:t>• Signature validated against first</a:t>
            </a:r>
          </a:p>
          <a:p>
            <a:endParaRPr lang="en-IN" dirty="0"/>
          </a:p>
        </p:txBody>
      </p:sp>
      <p:sp>
        <p:nvSpPr>
          <p:cNvPr id="4" name="Slide Number Placeholder 3">
            <a:extLst>
              <a:ext uri="{FF2B5EF4-FFF2-40B4-BE49-F238E27FC236}">
                <a16:creationId xmlns:a16="http://schemas.microsoft.com/office/drawing/2014/main" id="{57380967-61D3-A8A2-2716-D67F1D2CE118}"/>
              </a:ext>
            </a:extLst>
          </p:cNvPr>
          <p:cNvSpPr>
            <a:spLocks noGrp="1"/>
          </p:cNvSpPr>
          <p:nvPr>
            <p:ph type="sldNum" sz="quarter" idx="5"/>
          </p:nvPr>
        </p:nvSpPr>
        <p:spPr/>
        <p:txBody>
          <a:bodyPr/>
          <a:lstStyle/>
          <a:p>
            <a:fld id="{3E13E72A-365B-46BD-943A-CE33ADDF3B11}" type="slidenum">
              <a:rPr lang="en-IN" smtClean="0"/>
              <a:t>38</a:t>
            </a:fld>
            <a:endParaRPr lang="en-IN"/>
          </a:p>
        </p:txBody>
      </p:sp>
    </p:spTree>
    <p:extLst>
      <p:ext uri="{BB962C8B-B14F-4D97-AF65-F5344CB8AC3E}">
        <p14:creationId xmlns:p14="http://schemas.microsoft.com/office/powerpoint/2010/main" val="766309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F1111-4D2A-66D2-B790-643B80D12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2D495-D6B3-F784-8961-CC0958FA8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E8DF4-B7A9-D15E-9546-69677F438149}"/>
              </a:ext>
            </a:extLst>
          </p:cNvPr>
          <p:cNvSpPr>
            <a:spLocks noGrp="1"/>
          </p:cNvSpPr>
          <p:nvPr>
            <p:ph type="body" idx="1"/>
          </p:nvPr>
        </p:nvSpPr>
        <p:spPr/>
        <p:txBody>
          <a:bodyPr/>
          <a:lstStyle/>
          <a:p>
            <a:r>
              <a:rPr lang="en-US" dirty="0"/>
              <a:t>Only the Response is signed, Assertion injected.   </a:t>
            </a:r>
          </a:p>
          <a:p>
            <a:r>
              <a:rPr lang="en-US" b="1" dirty="0"/>
              <a:t>Works if</a:t>
            </a:r>
          </a:p>
          <a:p>
            <a:r>
              <a:rPr lang="en-US" dirty="0"/>
              <a:t>• SP does </a:t>
            </a:r>
            <a:r>
              <a:rPr lang="en-US" b="1" dirty="0"/>
              <a:t>not require Assertion signature</a:t>
            </a:r>
            <a:endParaRPr lang="en-US" dirty="0"/>
          </a:p>
          <a:p>
            <a:endParaRPr lang="en-IN" dirty="0"/>
          </a:p>
        </p:txBody>
      </p:sp>
      <p:sp>
        <p:nvSpPr>
          <p:cNvPr id="4" name="Slide Number Placeholder 3">
            <a:extLst>
              <a:ext uri="{FF2B5EF4-FFF2-40B4-BE49-F238E27FC236}">
                <a16:creationId xmlns:a16="http://schemas.microsoft.com/office/drawing/2014/main" id="{7B8DB211-799D-9880-1EC3-E923A975F60D}"/>
              </a:ext>
            </a:extLst>
          </p:cNvPr>
          <p:cNvSpPr>
            <a:spLocks noGrp="1"/>
          </p:cNvSpPr>
          <p:nvPr>
            <p:ph type="sldNum" sz="quarter" idx="5"/>
          </p:nvPr>
        </p:nvSpPr>
        <p:spPr/>
        <p:txBody>
          <a:bodyPr/>
          <a:lstStyle/>
          <a:p>
            <a:fld id="{3E13E72A-365B-46BD-943A-CE33ADDF3B11}" type="slidenum">
              <a:rPr lang="en-IN" smtClean="0"/>
              <a:t>40</a:t>
            </a:fld>
            <a:endParaRPr lang="en-IN"/>
          </a:p>
        </p:txBody>
      </p:sp>
    </p:spTree>
    <p:extLst>
      <p:ext uri="{BB962C8B-B14F-4D97-AF65-F5344CB8AC3E}">
        <p14:creationId xmlns:p14="http://schemas.microsoft.com/office/powerpoint/2010/main" val="658839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F6208-2C51-77C7-74E1-E667C5357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4BB43-A7EC-C619-129C-44EED04FB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B47F4-9361-5D17-AB96-D654C7F89E02}"/>
              </a:ext>
            </a:extLst>
          </p:cNvPr>
          <p:cNvSpPr>
            <a:spLocks noGrp="1"/>
          </p:cNvSpPr>
          <p:nvPr>
            <p:ph type="body" idx="1"/>
          </p:nvPr>
        </p:nvSpPr>
        <p:spPr/>
        <p:txBody>
          <a:bodyPr/>
          <a:lstStyle/>
          <a:p>
            <a:r>
              <a:rPr lang="en-IN" dirty="0"/>
              <a:t>Put fake Assertion inside </a:t>
            </a:r>
            <a:r>
              <a:rPr lang="en-IN" sz="1200" kern="1200" dirty="0">
                <a:solidFill>
                  <a:schemeClr val="tx1"/>
                </a:solidFill>
                <a:latin typeface="+mn-lt"/>
                <a:ea typeface="+mn-ea"/>
                <a:cs typeface="+mn-cs"/>
              </a:rPr>
              <a:t>&lt;Extensions&gt;</a:t>
            </a:r>
            <a:r>
              <a:rPr lang="en-IN" dirty="0"/>
              <a:t>.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XPath grabs Assertion from Extensions</a:t>
            </a:r>
          </a:p>
          <a:p>
            <a:endParaRPr lang="en-IN" dirty="0"/>
          </a:p>
        </p:txBody>
      </p:sp>
      <p:sp>
        <p:nvSpPr>
          <p:cNvPr id="4" name="Slide Number Placeholder 3">
            <a:extLst>
              <a:ext uri="{FF2B5EF4-FFF2-40B4-BE49-F238E27FC236}">
                <a16:creationId xmlns:a16="http://schemas.microsoft.com/office/drawing/2014/main" id="{90C781CC-3D2A-905D-7906-A248766E8E52}"/>
              </a:ext>
            </a:extLst>
          </p:cNvPr>
          <p:cNvSpPr>
            <a:spLocks noGrp="1"/>
          </p:cNvSpPr>
          <p:nvPr>
            <p:ph type="sldNum" sz="quarter" idx="5"/>
          </p:nvPr>
        </p:nvSpPr>
        <p:spPr/>
        <p:txBody>
          <a:bodyPr/>
          <a:lstStyle/>
          <a:p>
            <a:fld id="{3E13E72A-365B-46BD-943A-CE33ADDF3B11}" type="slidenum">
              <a:rPr lang="en-IN" smtClean="0"/>
              <a:t>42</a:t>
            </a:fld>
            <a:endParaRPr lang="en-IN"/>
          </a:p>
        </p:txBody>
      </p:sp>
    </p:spTree>
    <p:extLst>
      <p:ext uri="{BB962C8B-B14F-4D97-AF65-F5344CB8AC3E}">
        <p14:creationId xmlns:p14="http://schemas.microsoft.com/office/powerpoint/2010/main" val="2897592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44</a:t>
            </a:fld>
            <a:endParaRPr lang="en-IN"/>
          </a:p>
        </p:txBody>
      </p:sp>
    </p:spTree>
    <p:extLst>
      <p:ext uri="{BB962C8B-B14F-4D97-AF65-F5344CB8AC3E}">
        <p14:creationId xmlns:p14="http://schemas.microsoft.com/office/powerpoint/2010/main" val="3383490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1F277-9410-7F59-C0E9-FD65569B7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D58E-16A2-8425-822A-42A7D7188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62E8A-F9A1-00C2-D89B-95D316A59E12}"/>
              </a:ext>
            </a:extLst>
          </p:cNvPr>
          <p:cNvSpPr>
            <a:spLocks noGrp="1"/>
          </p:cNvSpPr>
          <p:nvPr>
            <p:ph type="body" idx="1"/>
          </p:nvPr>
        </p:nvSpPr>
        <p:spPr/>
        <p:txBody>
          <a:bodyPr/>
          <a:lstStyle/>
          <a:p>
            <a:r>
              <a:rPr lang="en-US" dirty="0"/>
              <a:t>Hide signed Assertion deep, expose fake one.</a:t>
            </a:r>
          </a:p>
          <a:p>
            <a:endParaRPr lang="en-IN" dirty="0"/>
          </a:p>
        </p:txBody>
      </p:sp>
      <p:sp>
        <p:nvSpPr>
          <p:cNvPr id="4" name="Slide Number Placeholder 3">
            <a:extLst>
              <a:ext uri="{FF2B5EF4-FFF2-40B4-BE49-F238E27FC236}">
                <a16:creationId xmlns:a16="http://schemas.microsoft.com/office/drawing/2014/main" id="{6B4036D5-BC0A-E5AA-07BD-BBEB6F0A902A}"/>
              </a:ext>
            </a:extLst>
          </p:cNvPr>
          <p:cNvSpPr>
            <a:spLocks noGrp="1"/>
          </p:cNvSpPr>
          <p:nvPr>
            <p:ph type="sldNum" sz="quarter" idx="5"/>
          </p:nvPr>
        </p:nvSpPr>
        <p:spPr/>
        <p:txBody>
          <a:bodyPr/>
          <a:lstStyle/>
          <a:p>
            <a:fld id="{3E13E72A-365B-46BD-943A-CE33ADDF3B11}" type="slidenum">
              <a:rPr lang="en-IN" smtClean="0"/>
              <a:t>45</a:t>
            </a:fld>
            <a:endParaRPr lang="en-IN"/>
          </a:p>
        </p:txBody>
      </p:sp>
    </p:spTree>
    <p:extLst>
      <p:ext uri="{BB962C8B-B14F-4D97-AF65-F5344CB8AC3E}">
        <p14:creationId xmlns:p14="http://schemas.microsoft.com/office/powerpoint/2010/main" val="242105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47</a:t>
            </a:fld>
            <a:endParaRPr lang="en-IN"/>
          </a:p>
        </p:txBody>
      </p:sp>
    </p:spTree>
    <p:extLst>
      <p:ext uri="{BB962C8B-B14F-4D97-AF65-F5344CB8AC3E}">
        <p14:creationId xmlns:p14="http://schemas.microsoft.com/office/powerpoint/2010/main" val="1149732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48</a:t>
            </a:fld>
            <a:endParaRPr lang="en-IN"/>
          </a:p>
        </p:txBody>
      </p:sp>
    </p:spTree>
    <p:extLst>
      <p:ext uri="{BB962C8B-B14F-4D97-AF65-F5344CB8AC3E}">
        <p14:creationId xmlns:p14="http://schemas.microsoft.com/office/powerpoint/2010/main" val="989873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XML supports Document Type Definitions (DTDs) that can define entities. External entities can </a:t>
            </a:r>
            <a:r>
              <a:rPr lang="en-IN" dirty="0" err="1">
                <a:effectLst/>
              </a:rPr>
              <a:t>reference:Local</a:t>
            </a:r>
            <a:r>
              <a:rPr lang="en-IN" dirty="0">
                <a:effectLst/>
              </a:rPr>
              <a:t> files (</a:t>
            </a:r>
            <a:r>
              <a:rPr lang="en-IN" sz="1200" kern="1200" dirty="0">
                <a:solidFill>
                  <a:schemeClr val="tx1"/>
                </a:solidFill>
                <a:effectLst/>
                <a:latin typeface="+mn-lt"/>
                <a:ea typeface="+mn-ea"/>
                <a:cs typeface="+mn-cs"/>
              </a:rPr>
              <a:t>file://</a:t>
            </a:r>
            <a:r>
              <a:rPr lang="en-IN" dirty="0">
                <a:effectLst/>
              </a:rPr>
              <a:t>)</a:t>
            </a:r>
          </a:p>
          <a:p>
            <a:r>
              <a:rPr lang="en-IN" dirty="0">
                <a:effectLst/>
              </a:rPr>
              <a:t>Remote URLs (</a:t>
            </a:r>
            <a:r>
              <a:rPr lang="en-IN" sz="1200" kern="1200" dirty="0">
                <a:solidFill>
                  <a:schemeClr val="tx1"/>
                </a:solidFill>
                <a:effectLst/>
                <a:latin typeface="+mn-lt"/>
                <a:ea typeface="+mn-ea"/>
                <a:cs typeface="+mn-cs"/>
              </a:rPr>
              <a:t>http://</a:t>
            </a:r>
            <a:r>
              <a:rPr lang="en-IN" dirty="0">
                <a:effectLst/>
              </a:rPr>
              <a:t>, </a:t>
            </a:r>
            <a:r>
              <a:rPr lang="en-IN" sz="1200" kern="1200" dirty="0">
                <a:solidFill>
                  <a:schemeClr val="tx1"/>
                </a:solidFill>
                <a:effectLst/>
                <a:latin typeface="+mn-lt"/>
                <a:ea typeface="+mn-ea"/>
                <a:cs typeface="+mn-cs"/>
              </a:rPr>
              <a:t>https://</a:t>
            </a:r>
            <a:r>
              <a:rPr lang="en-IN" dirty="0">
                <a:effectLst/>
              </a:rPr>
              <a:t>)</a:t>
            </a:r>
          </a:p>
          <a:p>
            <a:r>
              <a:rPr lang="en-IN" dirty="0">
                <a:effectLst/>
              </a:rPr>
              <a:t>Network resources</a:t>
            </a:r>
          </a:p>
          <a:p>
            <a:r>
              <a:rPr lang="en-IN" b="1" dirty="0">
                <a:effectLst/>
              </a:rPr>
              <a:t>Basic Example</a:t>
            </a:r>
          </a:p>
          <a:p>
            <a:r>
              <a:rPr lang="en-IN" sz="1200" b="0" kern="1200" dirty="0">
                <a:solidFill>
                  <a:schemeClr val="tx1"/>
                </a:solidFill>
                <a:effectLst/>
                <a:latin typeface="+mn-lt"/>
                <a:ea typeface="+mn-ea"/>
                <a:cs typeface="+mn-cs"/>
              </a:rPr>
              <a:t>&lt;?xml version="1.0"?&gt;</a:t>
            </a:r>
          </a:p>
          <a:p>
            <a:r>
              <a:rPr lang="en-IN" sz="1200" b="0" kern="1200" dirty="0">
                <a:solidFill>
                  <a:schemeClr val="tx1"/>
                </a:solidFill>
                <a:effectLst/>
                <a:latin typeface="+mn-lt"/>
                <a:ea typeface="+mn-ea"/>
                <a:cs typeface="+mn-cs"/>
              </a:rPr>
              <a:t>&lt;!DOCTYPE foo [</a:t>
            </a:r>
          </a:p>
          <a:p>
            <a:r>
              <a:rPr lang="en-IN" sz="1200" b="0" kern="1200" dirty="0">
                <a:solidFill>
                  <a:schemeClr val="tx1"/>
                </a:solidFill>
                <a:effectLst/>
                <a:latin typeface="+mn-lt"/>
                <a:ea typeface="+mn-ea"/>
                <a:cs typeface="+mn-cs"/>
              </a:rPr>
              <a:t>  &lt;!ENTITY </a:t>
            </a:r>
            <a:r>
              <a:rPr lang="en-IN" sz="1200" b="0" kern="1200" dirty="0" err="1">
                <a:solidFill>
                  <a:schemeClr val="tx1"/>
                </a:solidFill>
                <a:effectLst/>
                <a:latin typeface="+mn-lt"/>
                <a:ea typeface="+mn-ea"/>
                <a:cs typeface="+mn-cs"/>
              </a:rPr>
              <a:t>xxe</a:t>
            </a:r>
            <a:r>
              <a:rPr lang="en-IN" sz="1200" b="0" kern="1200" dirty="0">
                <a:solidFill>
                  <a:schemeClr val="tx1"/>
                </a:solidFill>
                <a:effectLst/>
                <a:latin typeface="+mn-lt"/>
                <a:ea typeface="+mn-ea"/>
                <a:cs typeface="+mn-cs"/>
              </a:rPr>
              <a:t> SYSTEM "file:///etc/passwd"&gt;</a:t>
            </a:r>
          </a:p>
          <a:p>
            <a:r>
              <a:rPr lang="en-IN" sz="1200" b="0" kern="1200" dirty="0">
                <a:solidFill>
                  <a:schemeClr val="tx1"/>
                </a:solidFill>
                <a:effectLst/>
                <a:latin typeface="+mn-lt"/>
                <a:ea typeface="+mn-ea"/>
                <a:cs typeface="+mn-cs"/>
              </a:rPr>
              <a:t>]&gt;</a:t>
            </a:r>
          </a:p>
          <a:p>
            <a:r>
              <a:rPr lang="en-IN" sz="1200" b="0" kern="1200" dirty="0">
                <a:solidFill>
                  <a:schemeClr val="tx1"/>
                </a:solidFill>
                <a:effectLst/>
                <a:latin typeface="+mn-lt"/>
                <a:ea typeface="+mn-ea"/>
                <a:cs typeface="+mn-cs"/>
              </a:rPr>
              <a:t>&lt;foo&gt;&amp;</a:t>
            </a:r>
            <a:r>
              <a:rPr lang="en-IN" sz="1200" b="0" kern="1200" dirty="0" err="1">
                <a:solidFill>
                  <a:schemeClr val="tx1"/>
                </a:solidFill>
                <a:effectLst/>
                <a:latin typeface="+mn-lt"/>
                <a:ea typeface="+mn-ea"/>
                <a:cs typeface="+mn-cs"/>
              </a:rPr>
              <a:t>xxe</a:t>
            </a:r>
            <a:r>
              <a:rPr lang="en-IN" sz="1200" b="0" kern="1200" dirty="0">
                <a:solidFill>
                  <a:schemeClr val="tx1"/>
                </a:solidFill>
                <a:effectLst/>
                <a:latin typeface="+mn-lt"/>
                <a:ea typeface="+mn-ea"/>
                <a:cs typeface="+mn-cs"/>
              </a:rPr>
              <a:t>;&lt;/foo&gt;</a:t>
            </a:r>
          </a:p>
          <a:p>
            <a:r>
              <a:rPr lang="en-IN" dirty="0">
                <a:effectLst/>
              </a:rPr>
              <a:t>If the parser resolves </a:t>
            </a:r>
            <a:r>
              <a:rPr lang="en-IN" sz="1200" kern="1200" dirty="0">
                <a:solidFill>
                  <a:schemeClr val="tx1"/>
                </a:solidFill>
                <a:effectLst/>
                <a:latin typeface="+mn-lt"/>
                <a:ea typeface="+mn-ea"/>
                <a:cs typeface="+mn-cs"/>
              </a:rPr>
              <a:t>&amp;</a:t>
            </a:r>
            <a:r>
              <a:rPr lang="en-IN" sz="1200" kern="1200" dirty="0" err="1">
                <a:solidFill>
                  <a:schemeClr val="tx1"/>
                </a:solidFill>
                <a:effectLst/>
                <a:latin typeface="+mn-lt"/>
                <a:ea typeface="+mn-ea"/>
                <a:cs typeface="+mn-cs"/>
              </a:rPr>
              <a:t>xxe</a:t>
            </a:r>
            <a:r>
              <a:rPr lang="en-IN" sz="1200" kern="1200" dirty="0">
                <a:solidFill>
                  <a:schemeClr val="tx1"/>
                </a:solidFill>
                <a:effectLst/>
                <a:latin typeface="+mn-lt"/>
                <a:ea typeface="+mn-ea"/>
                <a:cs typeface="+mn-cs"/>
              </a:rPr>
              <a:t>;</a:t>
            </a:r>
            <a:r>
              <a:rPr lang="en-IN" dirty="0">
                <a:effectLst/>
              </a:rPr>
              <a:t>, it may include the contents of </a:t>
            </a:r>
            <a:r>
              <a:rPr lang="en-IN" sz="1200" kern="1200" dirty="0">
                <a:solidFill>
                  <a:schemeClr val="tx1"/>
                </a:solidFill>
                <a:effectLst/>
                <a:latin typeface="+mn-lt"/>
                <a:ea typeface="+mn-ea"/>
                <a:cs typeface="+mn-cs"/>
              </a:rPr>
              <a:t>/etc/passwd</a:t>
            </a:r>
            <a:r>
              <a:rPr lang="en-IN" dirty="0">
                <a:effectLst/>
              </a:rPr>
              <a:t> in the XML.</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49</a:t>
            </a:fld>
            <a:endParaRPr lang="en-IN"/>
          </a:p>
        </p:txBody>
      </p:sp>
    </p:spTree>
    <p:extLst>
      <p:ext uri="{BB962C8B-B14F-4D97-AF65-F5344CB8AC3E}">
        <p14:creationId xmlns:p14="http://schemas.microsoft.com/office/powerpoint/2010/main" val="376620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After confirming the XXE you can exploit the </a:t>
            </a:r>
            <a:r>
              <a:rPr lang="en-US" b="1" dirty="0"/>
              <a:t>(XSLT)</a:t>
            </a:r>
            <a:r>
              <a:rPr lang="en-US" dirty="0"/>
              <a:t> </a:t>
            </a:r>
            <a:r>
              <a:rPr lang="en-IN" sz="1200" b="0" i="0" kern="1200" cap="all" dirty="0">
                <a:solidFill>
                  <a:schemeClr val="tx1"/>
                </a:solidFill>
                <a:effectLst/>
                <a:latin typeface="+mn-lt"/>
                <a:ea typeface="+mn-ea"/>
                <a:cs typeface="+mn-cs"/>
              </a:rPr>
              <a:t>Extensible Stylesheet Language Transformation </a:t>
            </a:r>
          </a:p>
        </p:txBody>
      </p:sp>
      <p:sp>
        <p:nvSpPr>
          <p:cNvPr id="4" name="Slide Number Placeholder 3"/>
          <p:cNvSpPr>
            <a:spLocks noGrp="1"/>
          </p:cNvSpPr>
          <p:nvPr>
            <p:ph type="sldNum" sz="quarter" idx="5"/>
          </p:nvPr>
        </p:nvSpPr>
        <p:spPr/>
        <p:txBody>
          <a:bodyPr/>
          <a:lstStyle/>
          <a:p>
            <a:fld id="{3E13E72A-365B-46BD-943A-CE33ADDF3B11}" type="slidenum">
              <a:rPr lang="en-IN" smtClean="0"/>
              <a:t>51</a:t>
            </a:fld>
            <a:endParaRPr lang="en-IN"/>
          </a:p>
        </p:txBody>
      </p:sp>
    </p:spTree>
    <p:extLst>
      <p:ext uri="{BB962C8B-B14F-4D97-AF65-F5344CB8AC3E}">
        <p14:creationId xmlns:p14="http://schemas.microsoft.com/office/powerpoint/2010/main" val="95511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which provide the SAML Authentication, give examples for it. </a:t>
            </a:r>
          </a:p>
        </p:txBody>
      </p:sp>
      <p:sp>
        <p:nvSpPr>
          <p:cNvPr id="4" name="Slide Number Placeholder 3"/>
          <p:cNvSpPr>
            <a:spLocks noGrp="1"/>
          </p:cNvSpPr>
          <p:nvPr>
            <p:ph type="sldNum" sz="quarter" idx="5"/>
          </p:nvPr>
        </p:nvSpPr>
        <p:spPr/>
        <p:txBody>
          <a:bodyPr/>
          <a:lstStyle/>
          <a:p>
            <a:fld id="{3E13E72A-365B-46BD-943A-CE33ADDF3B11}" type="slidenum">
              <a:rPr lang="en-IN" smtClean="0"/>
              <a:t>4</a:t>
            </a:fld>
            <a:endParaRPr lang="en-IN"/>
          </a:p>
        </p:txBody>
      </p:sp>
    </p:spTree>
    <p:extLst>
      <p:ext uri="{BB962C8B-B14F-4D97-AF65-F5344CB8AC3E}">
        <p14:creationId xmlns:p14="http://schemas.microsoft.com/office/powerpoint/2010/main" val="1590554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52</a:t>
            </a:fld>
            <a:endParaRPr lang="en-IN"/>
          </a:p>
        </p:txBody>
      </p:sp>
    </p:spTree>
    <p:extLst>
      <p:ext uri="{BB962C8B-B14F-4D97-AF65-F5344CB8AC3E}">
        <p14:creationId xmlns:p14="http://schemas.microsoft.com/office/powerpoint/2010/main" val="2854828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 -- </a:t>
            </a:r>
          </a:p>
          <a:p>
            <a:r>
              <a:rPr lang="en-US" sz="1200" b="0" i="0" kern="1200" dirty="0">
                <a:solidFill>
                  <a:schemeClr val="tx1"/>
                </a:solidFill>
                <a:effectLst/>
                <a:latin typeface="+mn-lt"/>
                <a:ea typeface="+mn-ea"/>
                <a:cs typeface="+mn-cs"/>
              </a:rPr>
              <a:t>"XML allows comments using this syntax."</a:t>
            </a:r>
          </a:p>
          <a:p>
            <a:r>
              <a:rPr lang="en-US" sz="1200" b="0" i="0" kern="1200" dirty="0">
                <a:solidFill>
                  <a:schemeClr val="tx1"/>
                </a:solidFill>
                <a:effectLst/>
                <a:latin typeface="+mn-lt"/>
                <a:ea typeface="+mn-ea"/>
                <a:cs typeface="+mn-cs"/>
              </a:rPr>
              <a:t>"Comments are usually ignored during parsing."</a:t>
            </a:r>
          </a:p>
          <a:p>
            <a:r>
              <a:rPr lang="en-US" sz="1200" b="0" i="0" kern="1200" dirty="0">
                <a:solidFill>
                  <a:schemeClr val="tx1"/>
                </a:solidFill>
                <a:effectLst/>
                <a:latin typeface="+mn-lt"/>
                <a:ea typeface="+mn-ea"/>
                <a:cs typeface="+mn-cs"/>
              </a:rPr>
              <a:t>"But different parsers handle them differently."</a:t>
            </a:r>
          </a:p>
          <a:p>
            <a:r>
              <a:rPr lang="en-US" sz="1200" b="0" i="0" kern="1200" dirty="0">
                <a:solidFill>
                  <a:schemeClr val="tx1"/>
                </a:solidFill>
                <a:effectLst/>
                <a:latin typeface="+mn-lt"/>
                <a:ea typeface="+mn-ea"/>
                <a:cs typeface="+mn-cs"/>
              </a:rPr>
              <a:t>"This inconsistency is the root of the vulnerability."</a:t>
            </a:r>
          </a:p>
          <a:p>
            <a:endParaRPr lang="en-IN" dirty="0"/>
          </a:p>
          <a:p>
            <a:endParaRPr lang="en-IN" dirty="0"/>
          </a:p>
          <a:p>
            <a:r>
              <a:rPr lang="en-IN" dirty="0"/>
              <a:t>The core issues  </a:t>
            </a:r>
          </a:p>
          <a:p>
            <a:r>
              <a:rPr lang="en-US" sz="1200" b="0" i="0" kern="1200" dirty="0">
                <a:solidFill>
                  <a:schemeClr val="tx1"/>
                </a:solidFill>
                <a:effectLst/>
                <a:latin typeface="+mn-lt"/>
                <a:ea typeface="+mn-ea"/>
                <a:cs typeface="+mn-cs"/>
              </a:rPr>
              <a:t>"The vulnerability comes from parser differences."</a:t>
            </a:r>
          </a:p>
          <a:p>
            <a:r>
              <a:rPr lang="en-US" sz="1200" b="0" i="0" kern="1200" dirty="0">
                <a:solidFill>
                  <a:schemeClr val="tx1"/>
                </a:solidFill>
                <a:effectLst/>
                <a:latin typeface="+mn-lt"/>
                <a:ea typeface="+mn-ea"/>
                <a:cs typeface="+mn-cs"/>
              </a:rPr>
              <a:t>"Signature validation might see one thing, the app sees another."</a:t>
            </a:r>
          </a:p>
          <a:p>
            <a:r>
              <a:rPr lang="en-US" sz="1200" b="0" i="0" kern="1200" dirty="0">
                <a:solidFill>
                  <a:schemeClr val="tx1"/>
                </a:solidFill>
                <a:effectLst/>
                <a:latin typeface="+mn-lt"/>
                <a:ea typeface="+mn-ea"/>
                <a:cs typeface="+mn-cs"/>
              </a:rPr>
              <a:t>"This mismatch allows attackers to inject malicious data."</a:t>
            </a:r>
          </a:p>
          <a:p>
            <a:r>
              <a:rPr lang="en-US" sz="1200" b="0" i="0" kern="1200" dirty="0">
                <a:solidFill>
                  <a:schemeClr val="tx1"/>
                </a:solidFill>
                <a:effectLst/>
                <a:latin typeface="+mn-lt"/>
                <a:ea typeface="+mn-ea"/>
                <a:cs typeface="+mn-cs"/>
              </a:rPr>
              <a:t>"The signature is valid, but the data is wrong."</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53</a:t>
            </a:fld>
            <a:endParaRPr lang="en-IN"/>
          </a:p>
        </p:txBody>
      </p:sp>
    </p:spTree>
    <p:extLst>
      <p:ext uri="{BB962C8B-B14F-4D97-AF65-F5344CB8AC3E}">
        <p14:creationId xmlns:p14="http://schemas.microsoft.com/office/powerpoint/2010/main" val="1433674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54</a:t>
            </a:fld>
            <a:endParaRPr lang="en-IN"/>
          </a:p>
        </p:txBody>
      </p:sp>
    </p:spTree>
    <p:extLst>
      <p:ext uri="{BB962C8B-B14F-4D97-AF65-F5344CB8AC3E}">
        <p14:creationId xmlns:p14="http://schemas.microsoft.com/office/powerpoint/2010/main" val="3844351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57</a:t>
            </a:fld>
            <a:endParaRPr lang="en-IN"/>
          </a:p>
        </p:txBody>
      </p:sp>
    </p:spTree>
    <p:extLst>
      <p:ext uri="{BB962C8B-B14F-4D97-AF65-F5344CB8AC3E}">
        <p14:creationId xmlns:p14="http://schemas.microsoft.com/office/powerpoint/2010/main" val="126920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60</a:t>
            </a:fld>
            <a:endParaRPr lang="en-IN"/>
          </a:p>
        </p:txBody>
      </p:sp>
    </p:spTree>
    <p:extLst>
      <p:ext uri="{BB962C8B-B14F-4D97-AF65-F5344CB8AC3E}">
        <p14:creationId xmlns:p14="http://schemas.microsoft.com/office/powerpoint/2010/main" val="112991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SAML transports signed XML assertions that allow one security domain to authenticate users for another, enabling SSO and identity federation without sharing credentials.</a:t>
            </a:r>
          </a:p>
          <a:p>
            <a:r>
              <a:rPr lang="en-US" dirty="0"/>
              <a:t>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a:t>
            </a:fld>
            <a:endParaRPr lang="en-IN"/>
          </a:p>
        </p:txBody>
      </p:sp>
    </p:spTree>
    <p:extLst>
      <p:ext uri="{BB962C8B-B14F-4D97-AF65-F5344CB8AC3E}">
        <p14:creationId xmlns:p14="http://schemas.microsoft.com/office/powerpoint/2010/main" val="97763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6</a:t>
            </a:fld>
            <a:endParaRPr lang="en-IN"/>
          </a:p>
        </p:txBody>
      </p:sp>
    </p:spTree>
    <p:extLst>
      <p:ext uri="{BB962C8B-B14F-4D97-AF65-F5344CB8AC3E}">
        <p14:creationId xmlns:p14="http://schemas.microsoft.com/office/powerpoint/2010/main" val="180835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IdP creates assertion</a:t>
            </a:r>
            <a:r>
              <a:rPr lang="en-US" sz="1200" b="0" i="0" kern="1200" dirty="0">
                <a:solidFill>
                  <a:schemeClr val="tx1"/>
                </a:solidFill>
                <a:effectLst/>
                <a:latin typeface="+mn-lt"/>
                <a:ea typeface="+mn-ea"/>
                <a:cs typeface="+mn-cs"/>
              </a:rPr>
              <a:t>: IdP gathers user info and creates an XML SAML Assertion.</a:t>
            </a:r>
          </a:p>
          <a:p>
            <a:r>
              <a:rPr lang="en-US" sz="1200" b="1" i="0" kern="1200" dirty="0">
                <a:solidFill>
                  <a:schemeClr val="tx1"/>
                </a:solidFill>
                <a:effectLst/>
                <a:latin typeface="+mn-lt"/>
                <a:ea typeface="+mn-ea"/>
                <a:cs typeface="+mn-cs"/>
              </a:rPr>
              <a:t>IdP signs</a:t>
            </a:r>
            <a:r>
              <a:rPr lang="en-US" sz="1200" b="0" i="0" kern="1200" dirty="0">
                <a:solidFill>
                  <a:schemeClr val="tx1"/>
                </a:solidFill>
                <a:effectLst/>
                <a:latin typeface="+mn-lt"/>
                <a:ea typeface="+mn-ea"/>
                <a:cs typeface="+mn-cs"/>
              </a:rPr>
              <a:t>: IdP hashes the assertion using a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(e.g., SHA-256) and encrypts the hash with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IdP sends</a:t>
            </a:r>
            <a:r>
              <a:rPr lang="en-US" sz="1200" b="0" i="0" kern="1200" dirty="0">
                <a:solidFill>
                  <a:schemeClr val="tx1"/>
                </a:solidFill>
                <a:effectLst/>
                <a:latin typeface="+mn-lt"/>
                <a:ea typeface="+mn-ea"/>
                <a:cs typeface="+mn-cs"/>
              </a:rPr>
              <a:t>: IdP sends the assertion along with its </a:t>
            </a:r>
            <a:r>
              <a:rPr lang="en-US" sz="1200" b="1" i="0" kern="1200" dirty="0">
                <a:solidFill>
                  <a:schemeClr val="tx1"/>
                </a:solidFill>
                <a:effectLst/>
                <a:latin typeface="+mn-lt"/>
                <a:ea typeface="+mn-ea"/>
                <a:cs typeface="+mn-cs"/>
              </a:rPr>
              <a:t>X.509 certificate</a:t>
            </a:r>
            <a:r>
              <a:rPr lang="en-US" sz="1200" b="0" i="0" kern="1200" dirty="0">
                <a:solidFill>
                  <a:schemeClr val="tx1"/>
                </a:solidFill>
                <a:effectLst/>
                <a:latin typeface="+mn-lt"/>
                <a:ea typeface="+mn-ea"/>
                <a:cs typeface="+mn-cs"/>
              </a:rPr>
              <a:t> (containing the public key) to the SP.</a:t>
            </a:r>
          </a:p>
          <a:p>
            <a:r>
              <a:rPr lang="en-US" sz="1200" b="1" i="0" kern="1200" dirty="0">
                <a:solidFill>
                  <a:schemeClr val="tx1"/>
                </a:solidFill>
                <a:effectLst/>
                <a:latin typeface="+mn-lt"/>
                <a:ea typeface="+mn-ea"/>
                <a:cs typeface="+mn-cs"/>
              </a:rPr>
              <a:t>SP verifies</a:t>
            </a:r>
            <a:r>
              <a:rPr lang="en-US" sz="1200" b="0" i="0" kern="1200" dirty="0">
                <a:solidFill>
                  <a:schemeClr val="tx1"/>
                </a:solidFill>
                <a:effectLst/>
                <a:latin typeface="+mn-lt"/>
                <a:ea typeface="+mn-ea"/>
                <a:cs typeface="+mn-cs"/>
              </a:rPr>
              <a:t>: SP uses the </a:t>
            </a:r>
            <a:r>
              <a:rPr lang="en-US" sz="1200" b="1" i="0"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from the X.509 certificate to decrypt the signature. It then independently hashes the received assertion using the same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and compares the hashes. If they match, the message is authentic and untampered.</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9</a:t>
            </a:fld>
            <a:endParaRPr lang="en-IN"/>
          </a:p>
        </p:txBody>
      </p:sp>
    </p:spTree>
    <p:extLst>
      <p:ext uri="{BB962C8B-B14F-4D97-AF65-F5344CB8AC3E}">
        <p14:creationId xmlns:p14="http://schemas.microsoft.com/office/powerpoint/2010/main" val="163056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10</a:t>
            </a:fld>
            <a:endParaRPr lang="en-IN"/>
          </a:p>
        </p:txBody>
      </p:sp>
    </p:spTree>
    <p:extLst>
      <p:ext uri="{BB962C8B-B14F-4D97-AF65-F5344CB8AC3E}">
        <p14:creationId xmlns:p14="http://schemas.microsoft.com/office/powerpoint/2010/main" val="3066025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12</a:t>
            </a:fld>
            <a:endParaRPr lang="en-IN"/>
          </a:p>
        </p:txBody>
      </p:sp>
    </p:spTree>
    <p:extLst>
      <p:ext uri="{BB962C8B-B14F-4D97-AF65-F5344CB8AC3E}">
        <p14:creationId xmlns:p14="http://schemas.microsoft.com/office/powerpoint/2010/main" val="234488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14</a:t>
            </a:fld>
            <a:endParaRPr lang="en-IN"/>
          </a:p>
        </p:txBody>
      </p:sp>
    </p:spTree>
    <p:extLst>
      <p:ext uri="{BB962C8B-B14F-4D97-AF65-F5344CB8AC3E}">
        <p14:creationId xmlns:p14="http://schemas.microsoft.com/office/powerpoint/2010/main" val="365075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FA74D8-DFA5-4F13-B273-46A9DDD20083}" type="datetimeFigureOut">
              <a:rPr lang="en-IN" smtClean="0"/>
              <a:t>16-01-2026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67542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FA74D8-DFA5-4F13-B273-46A9DDD20083}" type="datetimeFigureOut">
              <a:rPr lang="en-IN" smtClean="0"/>
              <a:t>16-01-2026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0695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FA74D8-DFA5-4F13-B273-46A9DDD20083}" type="datetimeFigureOut">
              <a:rPr lang="en-IN" smtClean="0"/>
              <a:t>16-01-2026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67725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FA74D8-DFA5-4F13-B273-46A9DDD20083}" type="datetimeFigureOut">
              <a:rPr lang="en-IN" smtClean="0"/>
              <a:t>16-01-2026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587957" y="615520"/>
            <a:ext cx="5055461" cy="1362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395" y="1844016"/>
            <a:ext cx="5335024" cy="683447"/>
          </a:xfrm>
          <a:prstGeom prst="rect">
            <a:avLst/>
          </a:prstGeom>
        </p:spPr>
      </p:pic>
    </p:spTree>
    <p:extLst>
      <p:ext uri="{BB962C8B-B14F-4D97-AF65-F5344CB8AC3E}">
        <p14:creationId xmlns:p14="http://schemas.microsoft.com/office/powerpoint/2010/main" val="63188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349135" y="5113791"/>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338" y="5763903"/>
            <a:ext cx="13375178" cy="683447"/>
          </a:xfrm>
          <a:prstGeom prst="rect">
            <a:avLst/>
          </a:prstGeom>
        </p:spPr>
      </p:pic>
    </p:spTree>
    <p:extLst>
      <p:ext uri="{BB962C8B-B14F-4D97-AF65-F5344CB8AC3E}">
        <p14:creationId xmlns:p14="http://schemas.microsoft.com/office/powerpoint/2010/main" val="4269305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34296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09332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751050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sp>
        <p:nvSpPr>
          <p:cNvPr id="10" name="Rectangle 9"/>
          <p:cNvSpPr/>
          <p:nvPr userDrawn="1"/>
        </p:nvSpPr>
        <p:spPr bwMode="ltGray">
          <a:xfrm>
            <a:off x="0" y="5210721"/>
            <a:ext cx="1219200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796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33563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233889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Rounded Corners 7">
            <a:extLst>
              <a:ext uri="{FF2B5EF4-FFF2-40B4-BE49-F238E27FC236}">
                <a16:creationId xmlns:a16="http://schemas.microsoft.com/office/drawing/2014/main" id="{CB365344-5AA1-BB76-B475-21DED10E971C}"/>
              </a:ext>
            </a:extLst>
          </p:cNvPr>
          <p:cNvSpPr/>
          <p:nvPr userDrawn="1"/>
        </p:nvSpPr>
        <p:spPr>
          <a:xfrm>
            <a:off x="177564" y="5429756"/>
            <a:ext cx="11847199" cy="88203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C4D64EB-FCC0-10FD-8E72-7DC5C75E73DA}"/>
              </a:ext>
            </a:extLst>
          </p:cNvPr>
          <p:cNvSpPr/>
          <p:nvPr userDrawn="1"/>
        </p:nvSpPr>
        <p:spPr>
          <a:xfrm>
            <a:off x="177565" y="3819513"/>
            <a:ext cx="11847200" cy="94407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2003DA5-D6F9-B572-E52A-266045A55DB2}"/>
              </a:ext>
            </a:extLst>
          </p:cNvPr>
          <p:cNvSpPr/>
          <p:nvPr userDrawn="1"/>
        </p:nvSpPr>
        <p:spPr>
          <a:xfrm>
            <a:off x="177565" y="2580815"/>
            <a:ext cx="11847200" cy="457673"/>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622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7498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16-01-2026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44661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034"/>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479034"/>
            <a:ext cx="1602997" cy="636470"/>
          </a:xfrm>
          <a:prstGeom prst="rect">
            <a:avLst/>
          </a:prstGeom>
        </p:spPr>
      </p:pic>
      <p:sp>
        <p:nvSpPr>
          <p:cNvPr id="16" name="Rectangle 15"/>
          <p:cNvSpPr/>
          <p:nvPr/>
        </p:nvSpPr>
        <p:spPr bwMode="ltGray">
          <a:xfrm>
            <a:off x="0" y="110836"/>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9003" y="110836"/>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 Placeholder 2"/>
          <p:cNvSpPr>
            <a:spLocks noGrp="1"/>
          </p:cNvSpPr>
          <p:nvPr>
            <p:ph type="body" idx="1"/>
          </p:nvPr>
        </p:nvSpPr>
        <p:spPr>
          <a:xfrm>
            <a:off x="556764" y="1587826"/>
            <a:ext cx="11078472" cy="527677"/>
          </a:xfrm>
        </p:spPr>
        <p:txBody>
          <a:bodyPr anchor="b">
            <a:noAutofit/>
          </a:bodyPr>
          <a:lstStyle>
            <a:lvl1pPr marL="0" indent="0" algn="l">
              <a:buNone/>
              <a:defRPr sz="2400" b="0">
                <a:solidFill>
                  <a:schemeClr val="tx1"/>
                </a:solidFill>
                <a:latin typeface="Nunito Sans"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6455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16-01-2026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70918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16-01-2026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42200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36FA74D8-DFA5-4F13-B273-46A9DDD20083}" type="datetimeFigureOut">
              <a:rPr lang="en-IN" smtClean="0"/>
              <a:t>16-01-2026</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720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16-01-2026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dirty="0"/>
          </a:p>
        </p:txBody>
      </p:sp>
      <p:pic>
        <p:nvPicPr>
          <p:cNvPr id="8" name="Picture 4" descr="Join Redfox Security: Exciting Career Opportunities Await">
            <a:extLst>
              <a:ext uri="{FF2B5EF4-FFF2-40B4-BE49-F238E27FC236}">
                <a16:creationId xmlns:a16="http://schemas.microsoft.com/office/drawing/2014/main" id="{C07980BD-634C-ABE9-FE68-12F23AE757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68077" y="663485"/>
            <a:ext cx="1230443" cy="123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3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Rounded Corners 2">
            <a:extLst>
              <a:ext uri="{FF2B5EF4-FFF2-40B4-BE49-F238E27FC236}">
                <a16:creationId xmlns:a16="http://schemas.microsoft.com/office/drawing/2014/main" id="{FE4ACBCE-FF0B-3FD7-2A4B-96AABAC35216}"/>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DD3703F-AC9C-7AAF-8B0C-28892D978D46}"/>
              </a:ext>
            </a:extLst>
          </p:cNvPr>
          <p:cNvSpPr/>
          <p:nvPr userDrawn="1"/>
        </p:nvSpPr>
        <p:spPr>
          <a:xfrm>
            <a:off x="302102" y="4401055"/>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A915646-ACA5-9381-FCA7-7FA03CA6E61D}"/>
              </a:ext>
            </a:extLst>
          </p:cNvPr>
          <p:cNvSpPr/>
          <p:nvPr userDrawn="1"/>
        </p:nvSpPr>
        <p:spPr>
          <a:xfrm>
            <a:off x="302102" y="2870649"/>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286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
        <p:nvSpPr>
          <p:cNvPr id="10" name="Rectangle: Rounded Corners 9">
            <a:extLst>
              <a:ext uri="{FF2B5EF4-FFF2-40B4-BE49-F238E27FC236}">
                <a16:creationId xmlns:a16="http://schemas.microsoft.com/office/drawing/2014/main" id="{469BB1A6-EDF6-7730-4EB7-3FEC84E07882}"/>
              </a:ext>
            </a:extLst>
          </p:cNvPr>
          <p:cNvSpPr/>
          <p:nvPr userDrawn="1"/>
        </p:nvSpPr>
        <p:spPr>
          <a:xfrm>
            <a:off x="234669" y="3265610"/>
            <a:ext cx="7468948" cy="189710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73847D2-EB4E-3715-7A25-EFC953E7C30D}"/>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90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A74D8-DFA5-4F13-B273-46A9DDD20083}" type="datetimeFigureOut">
              <a:rPr lang="en-IN" smtClean="0"/>
              <a:t>16-01-2026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6517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FA74D8-DFA5-4F13-B273-46A9DDD20083}" type="datetimeFigureOut">
              <a:rPr lang="en-IN" smtClean="0"/>
              <a:t>16-01-2026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142632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73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30E2BF-AFCB-8C1B-0746-1A27D50BDF29}"/>
              </a:ext>
            </a:extLst>
          </p:cNvPr>
          <p:cNvSpPr/>
          <p:nvPr userDrawn="1"/>
        </p:nvSpPr>
        <p:spPr>
          <a:xfrm>
            <a:off x="-405118" y="3303652"/>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8ACE4982-A642-1E89-6A6C-032E0BEF9F64}"/>
              </a:ext>
            </a:extLst>
          </p:cNvPr>
          <p:cNvSpPr/>
          <p:nvPr userDrawn="1"/>
        </p:nvSpPr>
        <p:spPr>
          <a:xfrm>
            <a:off x="-943184" y="619546"/>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541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7">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FA74D8-DFA5-4F13-B273-46A9DDD20083}" type="datetimeFigureOut">
              <a:rPr lang="en-IN" smtClean="0"/>
              <a:t>16-01-2026</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1901782"/>
      </p:ext>
    </p:extLst>
  </p:cSld>
  <p:clrMap bg1="dk1" tx1="lt1" bg2="dk2" tx2="lt2" accent1="accent1" accent2="accent2" accent3="accent3" accent4="accent4" accent5="accent5" accent6="accent6" hlink="hlink" folHlink="folHlink"/>
  <p:sldLayoutIdLst>
    <p:sldLayoutId id="2147483674" r:id="rId1"/>
    <p:sldLayoutId id="2147483705" r:id="rId2"/>
    <p:sldLayoutId id="2147483675" r:id="rId3"/>
    <p:sldLayoutId id="2147483706" r:id="rId4"/>
    <p:sldLayoutId id="2147483702" r:id="rId5"/>
    <p:sldLayoutId id="2147483676" r:id="rId6"/>
    <p:sldLayoutId id="2147483677" r:id="rId7"/>
    <p:sldLayoutId id="2147483692" r:id="rId8"/>
    <p:sldLayoutId id="2147483696" r:id="rId9"/>
    <p:sldLayoutId id="2147483678" r:id="rId10"/>
    <p:sldLayoutId id="2147483679" r:id="rId11"/>
    <p:sldLayoutId id="2147483680" r:id="rId12"/>
    <p:sldLayoutId id="2147483694" r:id="rId13"/>
    <p:sldLayoutId id="2147483681" r:id="rId14"/>
    <p:sldLayoutId id="2147483682" r:id="rId15"/>
    <p:sldLayoutId id="2147483683" r:id="rId16"/>
    <p:sldLayoutId id="2147483704" r:id="rId17"/>
    <p:sldLayoutId id="2147483684" r:id="rId18"/>
    <p:sldLayoutId id="2147483685" r:id="rId19"/>
    <p:sldLayoutId id="2147483686" r:id="rId20"/>
    <p:sldLayoutId id="2147483687" r:id="rId21"/>
    <p:sldLayoutId id="2147483693" r:id="rId22"/>
    <p:sldLayoutId id="2147483688" r:id="rId23"/>
    <p:sldLayoutId id="2147483689" r:id="rId24"/>
    <p:sldLayoutId id="2147483690" r:id="rId2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aULUYMw2fCU"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epi052.gitlab.io/notes-to-self/blog/2019-03-07-how-to-test-saml-a-methodology/" TargetMode="External"/><Relationship Id="rId2" Type="http://schemas.openxmlformats.org/officeDocument/2006/relationships/hyperlink" Target="https://medium.com/@wanderervoid9/comprehensive-guide-on-saml-authentication-attacks-822b9ba88374" TargetMode="External"/><Relationship Id="rId1" Type="http://schemas.openxmlformats.org/officeDocument/2006/relationships/slideLayout" Target="../slideLayouts/slideLayout3.xml"/><Relationship Id="rId4" Type="http://schemas.openxmlformats.org/officeDocument/2006/relationships/hyperlink" Target="https://www.youtube.com/watch?v=l-6QSEqDJP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2F72B-764E-2021-71BB-AF1711F15172}"/>
              </a:ext>
            </a:extLst>
          </p:cNvPr>
          <p:cNvPicPr>
            <a:picLocks noChangeAspect="1"/>
          </p:cNvPicPr>
          <p:nvPr/>
        </p:nvPicPr>
        <p:blipFill>
          <a:blip r:embed="rId3"/>
          <a:stretch>
            <a:fillRect/>
          </a:stretch>
        </p:blipFill>
        <p:spPr>
          <a:xfrm>
            <a:off x="-48127" y="-207819"/>
            <a:ext cx="12360442" cy="8768189"/>
          </a:xfrm>
          <a:prstGeom prst="rect">
            <a:avLst/>
          </a:prstGeom>
        </p:spPr>
      </p:pic>
      <p:sp>
        <p:nvSpPr>
          <p:cNvPr id="2" name="Title 1">
            <a:extLst>
              <a:ext uri="{FF2B5EF4-FFF2-40B4-BE49-F238E27FC236}">
                <a16:creationId xmlns:a16="http://schemas.microsoft.com/office/drawing/2014/main" id="{3B928817-0C6F-5B9F-6267-FC4B15B03F62}"/>
              </a:ext>
            </a:extLst>
          </p:cNvPr>
          <p:cNvSpPr>
            <a:spLocks noGrp="1"/>
          </p:cNvSpPr>
          <p:nvPr>
            <p:ph type="ctrTitle"/>
          </p:nvPr>
        </p:nvSpPr>
        <p:spPr>
          <a:xfrm>
            <a:off x="2176333" y="4697815"/>
            <a:ext cx="8144134" cy="1373070"/>
          </a:xfrm>
        </p:spPr>
        <p:txBody>
          <a:bodyPr/>
          <a:lstStyle/>
          <a:p>
            <a:pPr algn="ctr"/>
            <a:r>
              <a:rPr lang="en-US" sz="4800" b="1" dirty="0">
                <a:latin typeface="Nunito Sans" pitchFamily="2" charset="0"/>
              </a:rPr>
              <a:t>Web Hacking Extreme Bootcamp</a:t>
            </a:r>
            <a:endParaRPr lang="en-IN" sz="4800" b="1" dirty="0">
              <a:latin typeface="Nunito Sans" pitchFamily="2" charset="0"/>
            </a:endParaRPr>
          </a:p>
        </p:txBody>
      </p:sp>
      <p:sp>
        <p:nvSpPr>
          <p:cNvPr id="3" name="AutoShape 2">
            <a:extLst>
              <a:ext uri="{FF2B5EF4-FFF2-40B4-BE49-F238E27FC236}">
                <a16:creationId xmlns:a16="http://schemas.microsoft.com/office/drawing/2014/main" id="{DF4FABA1-F26B-B3FF-6AEF-6A0F46A81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685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C990-DC9C-DC48-646D-44B3BCDF460F}"/>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SAML Assertion</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DB42BAE7-CCEB-DFC2-C90E-1DA9F28E7ECB}"/>
              </a:ext>
            </a:extLst>
          </p:cNvPr>
          <p:cNvSpPr>
            <a:spLocks noGrp="1"/>
          </p:cNvSpPr>
          <p:nvPr>
            <p:ph idx="1"/>
          </p:nvPr>
        </p:nvSpPr>
        <p:spPr>
          <a:xfrm>
            <a:off x="680321" y="2264735"/>
            <a:ext cx="9613861" cy="4306186"/>
          </a:xfrm>
        </p:spPr>
        <p:txBody>
          <a:bodyPr>
            <a:normAutofit/>
          </a:bodyPr>
          <a:lstStyle/>
          <a:p>
            <a:pPr marL="0" indent="0">
              <a:buNone/>
            </a:pPr>
            <a:r>
              <a:rPr lang="en-US" sz="1700" dirty="0">
                <a:solidFill>
                  <a:schemeClr val="bg1"/>
                </a:solidFill>
                <a:latin typeface="Nunito Sans" pitchFamily="2" charset="0"/>
              </a:rPr>
              <a:t>It</a:t>
            </a:r>
            <a:r>
              <a:rPr lang="en-US" sz="1700" dirty="0">
                <a:latin typeface="Nunito Sans" pitchFamily="2" charset="0"/>
              </a:rPr>
              <a:t> </a:t>
            </a:r>
            <a:r>
              <a:rPr lang="en-US" sz="1700" dirty="0">
                <a:solidFill>
                  <a:schemeClr val="bg1"/>
                </a:solidFill>
                <a:latin typeface="Nunito Sans" pitchFamily="2" charset="0"/>
              </a:rPr>
              <a:t>is written in XML (Extensible Markup Language), including the identity information and attributes of the user. Identity information can include usernames, email addresses, roles and other attributes that SPs can use to provide personalization.</a:t>
            </a:r>
          </a:p>
          <a:p>
            <a:pPr marL="0" indent="0">
              <a:buNone/>
            </a:pPr>
            <a:r>
              <a:rPr lang="en-US" sz="1700" dirty="0">
                <a:solidFill>
                  <a:schemeClr val="bg1"/>
                </a:solidFill>
                <a:latin typeface="Nunito Sans" pitchFamily="2" charset="0"/>
              </a:rPr>
              <a:t>SAML assertions play a crucial role in SAML-based SSO by conveying trusted information about the user's identity from the Identity Provider (IdP) to the Service Provider (SP). The SP depends on the assertions to make access control decisions and grant users access to protected resources or services.</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three types of SAML assertions based on their purpose and the information they share:</a:t>
            </a:r>
          </a:p>
          <a:p>
            <a:r>
              <a:rPr lang="en-US" sz="1700" b="1" dirty="0">
                <a:solidFill>
                  <a:schemeClr val="bg1"/>
                </a:solidFill>
                <a:latin typeface="Nunito Sans" pitchFamily="2" charset="0"/>
              </a:rPr>
              <a:t>Authentication Assertion </a:t>
            </a:r>
            <a:r>
              <a:rPr lang="en-US" sz="1700" dirty="0">
                <a:solidFill>
                  <a:schemeClr val="bg1"/>
                </a:solidFill>
                <a:latin typeface="Nunito Sans" pitchFamily="2" charset="0"/>
              </a:rPr>
              <a:t>asserts that the IdP has authenticated the user.</a:t>
            </a:r>
          </a:p>
          <a:p>
            <a:r>
              <a:rPr lang="en-US" sz="1700" b="1" dirty="0">
                <a:solidFill>
                  <a:schemeClr val="bg1"/>
                </a:solidFill>
                <a:latin typeface="Nunito Sans" pitchFamily="2" charset="0"/>
              </a:rPr>
              <a:t>Attribute Assertion</a:t>
            </a:r>
            <a:r>
              <a:rPr lang="en-US" sz="1700" dirty="0">
                <a:solidFill>
                  <a:schemeClr val="bg1"/>
                </a:solidFill>
                <a:latin typeface="Nunito Sans" pitchFamily="2" charset="0"/>
              </a:rPr>
              <a:t> contains additional attributes about the user's identity and characteristics.</a:t>
            </a:r>
          </a:p>
          <a:p>
            <a:r>
              <a:rPr lang="en-US" sz="1700" b="1" dirty="0">
                <a:solidFill>
                  <a:schemeClr val="bg1"/>
                </a:solidFill>
                <a:latin typeface="Nunito Sans" pitchFamily="2" charset="0"/>
              </a:rPr>
              <a:t>Authorization Decision Assertion</a:t>
            </a:r>
            <a:r>
              <a:rPr lang="en-US" sz="1700" dirty="0">
                <a:solidFill>
                  <a:schemeClr val="bg1"/>
                </a:solidFill>
                <a:latin typeface="Nunito Sans" pitchFamily="2" charset="0"/>
              </a:rPr>
              <a:t> specifies the authorization decision made by the IdP based on the user's attributes.</a:t>
            </a:r>
          </a:p>
          <a:p>
            <a:endParaRPr lang="en-IN" sz="1700" dirty="0"/>
          </a:p>
        </p:txBody>
      </p:sp>
    </p:spTree>
    <p:extLst>
      <p:ext uri="{BB962C8B-B14F-4D97-AF65-F5344CB8AC3E}">
        <p14:creationId xmlns:p14="http://schemas.microsoft.com/office/powerpoint/2010/main" val="16001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2164-67A2-E644-CBF2-497CB0958065}"/>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SAML Protocols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888546B6-4EEA-18A5-8962-8B721A26419C}"/>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protocols define the standard format and rules for sharing authentication and authorization data between systems. </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several SAML protocols, including:</a:t>
            </a:r>
          </a:p>
          <a:p>
            <a:r>
              <a:rPr lang="en-US" sz="1700" b="1" dirty="0">
                <a:solidFill>
                  <a:schemeClr val="bg1"/>
                </a:solidFill>
                <a:latin typeface="Nunito Sans" pitchFamily="2" charset="0"/>
              </a:rPr>
              <a:t>The Single Logout (SLO) protocol</a:t>
            </a:r>
            <a:r>
              <a:rPr lang="en-US" sz="1700" dirty="0">
                <a:solidFill>
                  <a:schemeClr val="bg1"/>
                </a:solidFill>
                <a:latin typeface="Nunito Sans" pitchFamily="2" charset="0"/>
              </a:rPr>
              <a:t> allows users to log out of all the accounts using a single action.</a:t>
            </a:r>
          </a:p>
          <a:p>
            <a:r>
              <a:rPr lang="en-US" sz="1700" b="1" dirty="0">
                <a:solidFill>
                  <a:schemeClr val="bg1"/>
                </a:solidFill>
                <a:latin typeface="Nunito Sans" pitchFamily="2" charset="0"/>
              </a:rPr>
              <a:t>The Single Sign-On (SSO) protocol</a:t>
            </a:r>
            <a:r>
              <a:rPr lang="en-US" sz="1700" dirty="0">
                <a:solidFill>
                  <a:schemeClr val="bg1"/>
                </a:solidFill>
                <a:latin typeface="Nunito Sans" pitchFamily="2" charset="0"/>
              </a:rPr>
              <a:t> enables them to log in to multiple accounts with a single login action.</a:t>
            </a:r>
          </a:p>
          <a:p>
            <a:endParaRPr lang="en-IN" sz="2000" dirty="0">
              <a:solidFill>
                <a:schemeClr val="bg1"/>
              </a:solidFill>
              <a:latin typeface="Nunito Sans" pitchFamily="2" charset="0"/>
              <a:ea typeface="+mj-ea"/>
              <a:cs typeface="+mj-cs"/>
            </a:endParaRPr>
          </a:p>
        </p:txBody>
      </p:sp>
    </p:spTree>
    <p:extLst>
      <p:ext uri="{BB962C8B-B14F-4D97-AF65-F5344CB8AC3E}">
        <p14:creationId xmlns:p14="http://schemas.microsoft.com/office/powerpoint/2010/main" val="128453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46F2-B5A8-86C6-DD55-ED07712887B1}"/>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SAML Bindings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FF947DD-85BA-9639-CBF7-BF435795F776}"/>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bindings specify how SAML messages are exchanged between IdP and SP, defining transport mechanisms and formats. There are several types of SAML bindings for specific purposes. Among them, HTTP POST and redirect bindings are the most commonly used:</a:t>
            </a:r>
          </a:p>
          <a:p>
            <a:endParaRPr lang="en-US" sz="1700" dirty="0">
              <a:solidFill>
                <a:schemeClr val="bg1"/>
              </a:solidFill>
              <a:latin typeface="Nunito Sans" pitchFamily="2" charset="0"/>
            </a:endParaRPr>
          </a:p>
          <a:p>
            <a:r>
              <a:rPr lang="en-US" sz="1700" b="1" dirty="0">
                <a:solidFill>
                  <a:schemeClr val="bg1"/>
                </a:solidFill>
                <a:latin typeface="Nunito Sans" pitchFamily="2" charset="0"/>
              </a:rPr>
              <a:t>HTTP Redirect binding</a:t>
            </a:r>
            <a:r>
              <a:rPr lang="en-US" sz="1700" dirty="0">
                <a:solidFill>
                  <a:schemeClr val="bg1"/>
                </a:solidFill>
                <a:latin typeface="Nunito Sans" pitchFamily="2" charset="0"/>
              </a:rPr>
              <a:t> enables encoding SAML messages, especially when they are too large, and redirects the user to the destination.</a:t>
            </a:r>
          </a:p>
          <a:p>
            <a:r>
              <a:rPr lang="en-US" sz="1700" b="1" dirty="0">
                <a:solidFill>
                  <a:schemeClr val="bg1"/>
                </a:solidFill>
                <a:latin typeface="Nunito Sans" pitchFamily="2" charset="0"/>
              </a:rPr>
              <a:t>HTTP POST binding</a:t>
            </a:r>
            <a:r>
              <a:rPr lang="en-US" sz="1700" dirty="0">
                <a:solidFill>
                  <a:schemeClr val="bg1"/>
                </a:solidFill>
                <a:latin typeface="Nunito Sans" pitchFamily="2" charset="0"/>
              </a:rPr>
              <a:t> allows encoding SAML messages as HTML form parameters.</a:t>
            </a:r>
          </a:p>
          <a:p>
            <a:endParaRPr lang="en-IN" sz="4000" dirty="0">
              <a:latin typeface="Nunito Sans" pitchFamily="2" charset="0"/>
              <a:ea typeface="+mj-ea"/>
              <a:cs typeface="+mj-cs"/>
            </a:endParaRPr>
          </a:p>
        </p:txBody>
      </p:sp>
    </p:spTree>
    <p:extLst>
      <p:ext uri="{BB962C8B-B14F-4D97-AF65-F5344CB8AC3E}">
        <p14:creationId xmlns:p14="http://schemas.microsoft.com/office/powerpoint/2010/main" val="27620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6BAB-CD65-4AD0-FB48-CD007D2C2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CCEEF-E673-E611-5522-B406B0A25B98}"/>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SAML Profiles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22BC5AF-F41B-CD9A-1F18-B0FAA4EAA674}"/>
              </a:ext>
            </a:extLst>
          </p:cNvPr>
          <p:cNvSpPr>
            <a:spLocks noGrp="1"/>
          </p:cNvSpPr>
          <p:nvPr>
            <p:ph idx="1"/>
          </p:nvPr>
        </p:nvSpPr>
        <p:spPr/>
        <p:txBody>
          <a:bodyPr>
            <a:normAutofit/>
          </a:bodyPr>
          <a:lstStyle/>
          <a:p>
            <a:r>
              <a:rPr lang="en-US" sz="1700" dirty="0">
                <a:solidFill>
                  <a:schemeClr val="bg1"/>
                </a:solidFill>
                <a:latin typeface="Nunito Sans" pitchFamily="2" charset="0"/>
              </a:rPr>
              <a:t>SAML profiles define how other SAML components should be combined to form the SAML request for different contexts or scenarios, specifying the required rules, constraints and configurations. The profile guides how SAML protocols, bindings and other components must be used to achieve the expected behavior in different scenarios.</a:t>
            </a:r>
          </a:p>
          <a:p>
            <a:r>
              <a:rPr lang="en-US" sz="1700" b="1" dirty="0">
                <a:solidFill>
                  <a:schemeClr val="bg1"/>
                </a:solidFill>
                <a:latin typeface="Nunito Sans" pitchFamily="2" charset="0"/>
              </a:rPr>
              <a:t>For example</a:t>
            </a:r>
            <a:r>
              <a:rPr lang="en-US" sz="1700" dirty="0">
                <a:solidFill>
                  <a:schemeClr val="bg1"/>
                </a:solidFill>
                <a:latin typeface="Nunito Sans" pitchFamily="2" charset="0"/>
              </a:rPr>
              <a:t>, an SSO profile specifies what bindings are required for successful sign-in. Meanwhile, a single logout profile defines all the necessary behaviors and requirements for a successful system logout.</a:t>
            </a:r>
          </a:p>
          <a:p>
            <a:endParaRPr lang="en-IN" sz="2000" dirty="0">
              <a:solidFill>
                <a:schemeClr val="bg1"/>
              </a:solidFill>
              <a:latin typeface="Nunito Sans" pitchFamily="2" charset="0"/>
            </a:endParaRPr>
          </a:p>
        </p:txBody>
      </p:sp>
    </p:spTree>
    <p:extLst>
      <p:ext uri="{BB962C8B-B14F-4D97-AF65-F5344CB8AC3E}">
        <p14:creationId xmlns:p14="http://schemas.microsoft.com/office/powerpoint/2010/main" val="332580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5D9D-CFAB-F1A6-B7F0-1EFD2ED59CB5}"/>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Summarize </a:t>
            </a:r>
            <a:endParaRPr lang="en-IN" sz="4000" b="1" dirty="0">
              <a:latin typeface="Nunito Sans" pitchFamily="2" charset="0"/>
            </a:endParaRPr>
          </a:p>
        </p:txBody>
      </p:sp>
      <p:pic>
        <p:nvPicPr>
          <p:cNvPr id="5" name="Picture 4">
            <a:extLst>
              <a:ext uri="{FF2B5EF4-FFF2-40B4-BE49-F238E27FC236}">
                <a16:creationId xmlns:a16="http://schemas.microsoft.com/office/drawing/2014/main" id="{7E2AF647-D611-348B-005D-EC4F1C8C0D86}"/>
              </a:ext>
            </a:extLst>
          </p:cNvPr>
          <p:cNvPicPr>
            <a:picLocks noChangeAspect="1"/>
          </p:cNvPicPr>
          <p:nvPr/>
        </p:nvPicPr>
        <p:blipFill>
          <a:blip r:embed="rId3"/>
          <a:stretch>
            <a:fillRect/>
          </a:stretch>
        </p:blipFill>
        <p:spPr>
          <a:xfrm>
            <a:off x="2833931" y="2117984"/>
            <a:ext cx="5767808" cy="4506100"/>
          </a:xfrm>
          <a:prstGeom prst="rect">
            <a:avLst/>
          </a:prstGeom>
        </p:spPr>
      </p:pic>
    </p:spTree>
    <p:extLst>
      <p:ext uri="{BB962C8B-B14F-4D97-AF65-F5344CB8AC3E}">
        <p14:creationId xmlns:p14="http://schemas.microsoft.com/office/powerpoint/2010/main" val="304435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F8F8-7ADB-EA37-D4CB-626002EAB87D}"/>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Schema Definitions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BD39D8DD-C640-F7A9-6B57-1913A3CF4513}"/>
              </a:ext>
            </a:extLst>
          </p:cNvPr>
          <p:cNvSpPr>
            <a:spLocks noGrp="1"/>
          </p:cNvSpPr>
          <p:nvPr>
            <p:ph idx="1"/>
          </p:nvPr>
        </p:nvSpPr>
        <p:spPr>
          <a:xfrm>
            <a:off x="680322" y="2336873"/>
            <a:ext cx="4529632" cy="3599316"/>
          </a:xfrm>
        </p:spPr>
        <p:txBody>
          <a:bodyPr>
            <a:normAutofit lnSpcReduction="10000"/>
          </a:bodyPr>
          <a:lstStyle/>
          <a:p>
            <a:pPr marL="0" indent="0">
              <a:buNone/>
            </a:pPr>
            <a:r>
              <a:rPr lang="en-US" sz="1700" b="1" dirty="0">
                <a:solidFill>
                  <a:schemeClr val="bg1"/>
                </a:solidFill>
                <a:latin typeface="Nunito Sans" pitchFamily="2" charset="0"/>
              </a:rPr>
              <a:t>Schema Definition: </a:t>
            </a:r>
          </a:p>
          <a:p>
            <a:pPr marL="0" indent="0">
              <a:buNone/>
            </a:pPr>
            <a:r>
              <a:rPr lang="en-US" sz="1700" dirty="0">
                <a:solidFill>
                  <a:schemeClr val="bg1"/>
                </a:solidFill>
                <a:latin typeface="Nunito Sans" pitchFamily="2" charset="0"/>
              </a:rPr>
              <a:t>According to SAML 2.0 schema, &lt;</a:t>
            </a:r>
            <a:r>
              <a:rPr lang="en-US" sz="1700" dirty="0" err="1">
                <a:solidFill>
                  <a:schemeClr val="bg1"/>
                </a:solidFill>
                <a:latin typeface="Nunito Sans" pitchFamily="2" charset="0"/>
              </a:rPr>
              <a:t>samlp:Response</a:t>
            </a:r>
            <a:r>
              <a:rPr lang="en-US" sz="1700" dirty="0">
                <a:solidFill>
                  <a:schemeClr val="bg1"/>
                </a:solidFill>
                <a:latin typeface="Nunito Sans" pitchFamily="2" charset="0"/>
              </a:rPr>
              <a:t>&gt; has this structure:&lt;</a:t>
            </a:r>
            <a:r>
              <a:rPr lang="en-US" sz="1700" dirty="0" err="1">
                <a:solidFill>
                  <a:schemeClr val="bg1"/>
                </a:solidFill>
                <a:latin typeface="Nunito Sans" pitchFamily="2" charset="0"/>
              </a:rPr>
              <a:t>samlp:Status</a:t>
            </a:r>
            <a:r>
              <a:rPr lang="en-US" sz="1700" dirty="0">
                <a:solidFill>
                  <a:schemeClr val="bg1"/>
                </a:solidFill>
                <a:latin typeface="Nunito Sans" pitchFamily="2" charset="0"/>
              </a:rPr>
              <a:t>&gt; (required)</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samlp:Status</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saml:Issuer</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ds:Signature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samlp:EncryptedAssertion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p:txBody>
      </p:sp>
      <p:pic>
        <p:nvPicPr>
          <p:cNvPr id="6" name="Picture 5">
            <a:extLst>
              <a:ext uri="{FF2B5EF4-FFF2-40B4-BE49-F238E27FC236}">
                <a16:creationId xmlns:a16="http://schemas.microsoft.com/office/drawing/2014/main" id="{04050C40-7386-439D-A138-1A7ADF5578E3}"/>
              </a:ext>
            </a:extLst>
          </p:cNvPr>
          <p:cNvPicPr>
            <a:picLocks noChangeAspect="1"/>
          </p:cNvPicPr>
          <p:nvPr/>
        </p:nvPicPr>
        <p:blipFill>
          <a:blip r:embed="rId2"/>
          <a:srcRect r="35638"/>
          <a:stretch>
            <a:fillRect/>
          </a:stretch>
        </p:blipFill>
        <p:spPr>
          <a:xfrm>
            <a:off x="5814913" y="2036525"/>
            <a:ext cx="3819741" cy="4754569"/>
          </a:xfrm>
          <a:prstGeom prst="rect">
            <a:avLst/>
          </a:prstGeom>
        </p:spPr>
      </p:pic>
    </p:spTree>
    <p:extLst>
      <p:ext uri="{BB962C8B-B14F-4D97-AF65-F5344CB8AC3E}">
        <p14:creationId xmlns:p14="http://schemas.microsoft.com/office/powerpoint/2010/main" val="377253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D9BBB1-583D-E7C5-8296-5F0104C1B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6741" y="-162965"/>
            <a:ext cx="7328782" cy="6948536"/>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98D21401-542E-54D8-5A63-1E0FA510E645}"/>
              </a:ext>
            </a:extLst>
          </p:cNvPr>
          <p:cNvPicPr>
            <a:picLocks noChangeAspect="1"/>
          </p:cNvPicPr>
          <p:nvPr/>
        </p:nvPicPr>
        <p:blipFill>
          <a:blip r:embed="rId4"/>
          <a:stretch>
            <a:fillRect/>
          </a:stretch>
        </p:blipFill>
        <p:spPr>
          <a:xfrm>
            <a:off x="4040259" y="58847"/>
            <a:ext cx="8088366" cy="6740306"/>
          </a:xfrm>
          <a:prstGeom prst="rect">
            <a:avLst/>
          </a:prstGeom>
          <a:ln w="28575">
            <a:solidFill>
              <a:schemeClr val="bg1"/>
            </a:solidFill>
          </a:ln>
        </p:spPr>
      </p:pic>
    </p:spTree>
    <p:extLst>
      <p:ext uri="{BB962C8B-B14F-4D97-AF65-F5344CB8AC3E}">
        <p14:creationId xmlns:p14="http://schemas.microsoft.com/office/powerpoint/2010/main" val="1413642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8921E16-B3AD-F7CC-7201-838190566031}"/>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Key Elements Reference</a:t>
            </a:r>
            <a:endParaRPr lang="en-IN" sz="4000" b="1" dirty="0">
              <a:latin typeface="Nunito Sans" pitchFamily="2" charset="0"/>
            </a:endParaRPr>
          </a:p>
        </p:txBody>
      </p:sp>
      <p:graphicFrame>
        <p:nvGraphicFramePr>
          <p:cNvPr id="15" name="Table 14">
            <a:extLst>
              <a:ext uri="{FF2B5EF4-FFF2-40B4-BE49-F238E27FC236}">
                <a16:creationId xmlns:a16="http://schemas.microsoft.com/office/drawing/2014/main" id="{71BDCABC-28D8-DA24-0BB8-2B8FAC59B21F}"/>
              </a:ext>
            </a:extLst>
          </p:cNvPr>
          <p:cNvGraphicFramePr>
            <a:graphicFrameLocks noGrp="1"/>
          </p:cNvGraphicFramePr>
          <p:nvPr>
            <p:extLst>
              <p:ext uri="{D42A27DB-BD31-4B8C-83A1-F6EECF244321}">
                <p14:modId xmlns:p14="http://schemas.microsoft.com/office/powerpoint/2010/main" val="2424180810"/>
              </p:ext>
            </p:extLst>
          </p:nvPr>
        </p:nvGraphicFramePr>
        <p:xfrm>
          <a:off x="504283" y="5065466"/>
          <a:ext cx="5409580" cy="1385724"/>
        </p:xfrm>
        <a:graphic>
          <a:graphicData uri="http://schemas.openxmlformats.org/drawingml/2006/table">
            <a:tbl>
              <a:tblPr firstRow="1" bandRow="1">
                <a:tableStyleId>{5C22544A-7EE6-4342-B048-85BDC9FD1C3A}</a:tableStyleId>
              </a:tblPr>
              <a:tblGrid>
                <a:gridCol w="2751158">
                  <a:extLst>
                    <a:ext uri="{9D8B030D-6E8A-4147-A177-3AD203B41FA5}">
                      <a16:colId xmlns:a16="http://schemas.microsoft.com/office/drawing/2014/main" val="3833894082"/>
                    </a:ext>
                  </a:extLst>
                </a:gridCol>
                <a:gridCol w="2658422">
                  <a:extLst>
                    <a:ext uri="{9D8B030D-6E8A-4147-A177-3AD203B41FA5}">
                      <a16:colId xmlns:a16="http://schemas.microsoft.com/office/drawing/2014/main" val="3741838894"/>
                    </a:ext>
                  </a:extLst>
                </a:gridCol>
              </a:tblGrid>
              <a:tr h="346431">
                <a:tc>
                  <a:txBody>
                    <a:bodyPr/>
                    <a:lstStyle/>
                    <a:p>
                      <a:pPr algn="l" fontAlgn="ctr">
                        <a:buNone/>
                      </a:pPr>
                      <a:r>
                        <a:rPr lang="en-IN" sz="1000" b="1" i="0" u="none" strike="noStrike" dirty="0">
                          <a:solidFill>
                            <a:srgbClr val="000000"/>
                          </a:solidFill>
                          <a:effectLst/>
                          <a:latin typeface="Segoe UI" panose="020B0502040204020203" pitchFamily="34" charset="0"/>
                        </a:rPr>
                        <a:t>Element</a:t>
                      </a:r>
                    </a:p>
                  </a:txBody>
                  <a:tcPr marL="85725" marR="9525" marT="9525" marB="0" anchor="ctr"/>
                </a:tc>
                <a:tc>
                  <a:txBody>
                    <a:bodyPr/>
                    <a:lstStyle/>
                    <a:p>
                      <a:pPr algn="l" fontAlgn="ctr">
                        <a:buNone/>
                      </a:pPr>
                      <a:r>
                        <a:rPr lang="en-IN" sz="1000" b="1" i="0" u="none" strike="noStrike" dirty="0">
                          <a:solidFill>
                            <a:srgbClr val="000000"/>
                          </a:solidFill>
                          <a:effectLst/>
                          <a:latin typeface="Segoe UI" panose="020B0502040204020203" pitchFamily="34" charset="0"/>
                        </a:rPr>
                        <a:t>Purpose</a:t>
                      </a:r>
                    </a:p>
                  </a:txBody>
                  <a:tcPr marL="85725" marR="9525" marT="9525" marB="0" anchor="ctr"/>
                </a:tc>
                <a:extLst>
                  <a:ext uri="{0D108BD9-81ED-4DB2-BD59-A6C34878D82A}">
                    <a16:rowId xmlns:a16="http://schemas.microsoft.com/office/drawing/2014/main" val="389540259"/>
                  </a:ext>
                </a:extLst>
              </a:tr>
              <a:tr h="346431">
                <a:tc>
                  <a:txBody>
                    <a:bodyPr/>
                    <a:lstStyle/>
                    <a:p>
                      <a:pPr algn="l" fontAlgn="ctr">
                        <a:buNone/>
                      </a:pPr>
                      <a:r>
                        <a:rPr lang="en-IN" sz="990" b="0" i="0" u="none" strike="noStrike">
                          <a:solidFill>
                            <a:srgbClr val="000000"/>
                          </a:solidFill>
                          <a:effectLst/>
                          <a:latin typeface="Consolas" panose="020B0609020204030204" pitchFamily="49" charset="0"/>
                        </a:rPr>
                        <a:t>&lt;saml:NameID&gt;</a:t>
                      </a:r>
                    </a:p>
                  </a:txBody>
                  <a:tcPr marL="85725" marR="9525" marT="9525" marB="0" anchor="ctr"/>
                </a:tc>
                <a:tc>
                  <a:txBody>
                    <a:bodyPr/>
                    <a:lstStyle/>
                    <a:p>
                      <a:pPr algn="l" fontAlgn="ctr">
                        <a:buNone/>
                      </a:pPr>
                      <a:r>
                        <a:rPr lang="fr-FR" sz="1000" b="0" i="0" u="none" strike="noStrike">
                          <a:solidFill>
                            <a:srgbClr val="000000"/>
                          </a:solidFill>
                          <a:effectLst/>
                          <a:latin typeface="Segoe UI" panose="020B0502040204020203" pitchFamily="34" charset="0"/>
                        </a:rPr>
                        <a:t>User identifier (email, username, etc.)</a:t>
                      </a:r>
                    </a:p>
                  </a:txBody>
                  <a:tcPr marL="85725" marR="9525" marT="9525" marB="0" anchor="ctr"/>
                </a:tc>
                <a:extLst>
                  <a:ext uri="{0D108BD9-81ED-4DB2-BD59-A6C34878D82A}">
                    <a16:rowId xmlns:a16="http://schemas.microsoft.com/office/drawing/2014/main" val="809847124"/>
                  </a:ext>
                </a:extLst>
              </a:tr>
              <a:tr h="346431">
                <a:tc>
                  <a:txBody>
                    <a:bodyPr/>
                    <a:lstStyle/>
                    <a:p>
                      <a:pPr algn="l" fontAlgn="ctr">
                        <a:buNone/>
                      </a:pPr>
                      <a:r>
                        <a:rPr lang="en-IN" sz="990" b="0" i="0" u="none" strike="noStrike">
                          <a:solidFill>
                            <a:srgbClr val="000000"/>
                          </a:solidFill>
                          <a:effectLst/>
                          <a:latin typeface="Consolas" panose="020B0609020204030204" pitchFamily="49" charset="0"/>
                        </a:rPr>
                        <a:t>&lt;saml:SubjectConfirmation&gt;</a:t>
                      </a:r>
                    </a:p>
                  </a:txBody>
                  <a:tcPr marL="85725" marR="9525" marT="9525" marB="0" anchor="ctr"/>
                </a:tc>
                <a:tc>
                  <a:txBody>
                    <a:bodyPr/>
                    <a:lstStyle/>
                    <a:p>
                      <a:pPr algn="l" fontAlgn="ctr">
                        <a:buNone/>
                      </a:pPr>
                      <a:r>
                        <a:rPr lang="en-IN" sz="1000" b="0" i="0" u="none" strike="noStrike" dirty="0">
                          <a:solidFill>
                            <a:srgbClr val="000000"/>
                          </a:solidFill>
                          <a:effectLst/>
                          <a:latin typeface="Segoe UI" panose="020B0502040204020203" pitchFamily="34" charset="0"/>
                        </a:rPr>
                        <a:t>Confirmation method (bearer, holder-of-key)</a:t>
                      </a:r>
                    </a:p>
                  </a:txBody>
                  <a:tcPr marL="85725" marR="9525" marT="9525" marB="0" anchor="ctr"/>
                </a:tc>
                <a:extLst>
                  <a:ext uri="{0D108BD9-81ED-4DB2-BD59-A6C34878D82A}">
                    <a16:rowId xmlns:a16="http://schemas.microsoft.com/office/drawing/2014/main" val="2029717104"/>
                  </a:ext>
                </a:extLst>
              </a:tr>
              <a:tr h="346431">
                <a:tc>
                  <a:txBody>
                    <a:bodyPr/>
                    <a:lstStyle/>
                    <a:p>
                      <a:pPr algn="l" fontAlgn="ctr">
                        <a:buNone/>
                      </a:pPr>
                      <a:r>
                        <a:rPr lang="en-IN" sz="990" b="0" i="0" u="none" strike="noStrike" dirty="0">
                          <a:solidFill>
                            <a:srgbClr val="000000"/>
                          </a:solidFill>
                          <a:effectLst/>
                          <a:latin typeface="Consolas" panose="020B0609020204030204" pitchFamily="49" charset="0"/>
                        </a:rPr>
                        <a:t>&lt;</a:t>
                      </a:r>
                      <a:r>
                        <a:rPr lang="en-IN" sz="990" b="0" i="0" u="none" strike="noStrike" dirty="0" err="1">
                          <a:solidFill>
                            <a:srgbClr val="000000"/>
                          </a:solidFill>
                          <a:effectLst/>
                          <a:latin typeface="Consolas" panose="020B0609020204030204" pitchFamily="49" charset="0"/>
                        </a:rPr>
                        <a:t>saml:SubjectConfirmationData</a:t>
                      </a:r>
                      <a:r>
                        <a:rPr lang="en-IN" sz="990" b="0" i="0" u="none" strike="noStrike" dirty="0">
                          <a:solidFill>
                            <a:srgbClr val="000000"/>
                          </a:solidFill>
                          <a:effectLst/>
                          <a:latin typeface="Consolas" panose="020B0609020204030204" pitchFamily="49" charset="0"/>
                        </a:rPr>
                        <a:t>&gt;</a:t>
                      </a:r>
                    </a:p>
                  </a:txBody>
                  <a:tcPr marL="85725" marR="9525" marT="9525" marB="0" anchor="ctr"/>
                </a:tc>
                <a:tc>
                  <a:txBody>
                    <a:bodyPr/>
                    <a:lstStyle/>
                    <a:p>
                      <a:pPr algn="l" fontAlgn="ctr">
                        <a:buNone/>
                      </a:pPr>
                      <a:r>
                        <a:rPr lang="en-IN" sz="1000" b="0" i="0" u="none" strike="noStrike" dirty="0">
                          <a:solidFill>
                            <a:srgbClr val="000000"/>
                          </a:solidFill>
                          <a:effectLst/>
                          <a:latin typeface="Segoe UI" panose="020B0502040204020203" pitchFamily="34" charset="0"/>
                        </a:rPr>
                        <a:t>Confirmation data (timestamps, recipient)</a:t>
                      </a:r>
                    </a:p>
                  </a:txBody>
                  <a:tcPr marL="85725" marR="9525" marT="9525" marB="0" anchor="ctr"/>
                </a:tc>
                <a:extLst>
                  <a:ext uri="{0D108BD9-81ED-4DB2-BD59-A6C34878D82A}">
                    <a16:rowId xmlns:a16="http://schemas.microsoft.com/office/drawing/2014/main" val="1013320451"/>
                  </a:ext>
                </a:extLst>
              </a:tr>
            </a:tbl>
          </a:graphicData>
        </a:graphic>
      </p:graphicFrame>
      <p:graphicFrame>
        <p:nvGraphicFramePr>
          <p:cNvPr id="17" name="Table 16">
            <a:extLst>
              <a:ext uri="{FF2B5EF4-FFF2-40B4-BE49-F238E27FC236}">
                <a16:creationId xmlns:a16="http://schemas.microsoft.com/office/drawing/2014/main" id="{56229D16-5E25-5F71-5EA6-E3C315CA241E}"/>
              </a:ext>
            </a:extLst>
          </p:cNvPr>
          <p:cNvGraphicFramePr>
            <a:graphicFrameLocks noGrp="1"/>
          </p:cNvGraphicFramePr>
          <p:nvPr>
            <p:extLst>
              <p:ext uri="{D42A27DB-BD31-4B8C-83A1-F6EECF244321}">
                <p14:modId xmlns:p14="http://schemas.microsoft.com/office/powerpoint/2010/main" val="2172472258"/>
              </p:ext>
            </p:extLst>
          </p:nvPr>
        </p:nvGraphicFramePr>
        <p:xfrm>
          <a:off x="6545766" y="5065466"/>
          <a:ext cx="5409580" cy="1599990"/>
        </p:xfrm>
        <a:graphic>
          <a:graphicData uri="http://schemas.openxmlformats.org/drawingml/2006/table">
            <a:tbl>
              <a:tblPr firstRow="1" bandRow="1">
                <a:tableStyleId>{5C22544A-7EE6-4342-B048-85BDC9FD1C3A}</a:tableStyleId>
              </a:tblPr>
              <a:tblGrid>
                <a:gridCol w="2704790">
                  <a:extLst>
                    <a:ext uri="{9D8B030D-6E8A-4147-A177-3AD203B41FA5}">
                      <a16:colId xmlns:a16="http://schemas.microsoft.com/office/drawing/2014/main" val="2953784815"/>
                    </a:ext>
                  </a:extLst>
                </a:gridCol>
                <a:gridCol w="2704790">
                  <a:extLst>
                    <a:ext uri="{9D8B030D-6E8A-4147-A177-3AD203B41FA5}">
                      <a16:colId xmlns:a16="http://schemas.microsoft.com/office/drawing/2014/main" val="4237125999"/>
                    </a:ext>
                  </a:extLst>
                </a:gridCol>
              </a:tblGrid>
              <a:tr h="266665">
                <a:tc>
                  <a:txBody>
                    <a:bodyPr/>
                    <a:lstStyle/>
                    <a:p>
                      <a:pPr algn="l" fontAlgn="ctr">
                        <a:buNone/>
                      </a:pPr>
                      <a:r>
                        <a:rPr lang="en-IN" sz="1000" b="1" i="0" u="none" strike="noStrike" dirty="0">
                          <a:solidFill>
                            <a:srgbClr val="000000"/>
                          </a:solidFill>
                          <a:effectLst/>
                          <a:latin typeface="Segoe UI" panose="020B0502040204020203" pitchFamily="34" charset="0"/>
                        </a:rPr>
                        <a:t>Element</a:t>
                      </a:r>
                    </a:p>
                  </a:txBody>
                  <a:tcPr marL="85725" marR="9525" marT="9525" marB="0" anchor="ctr"/>
                </a:tc>
                <a:tc>
                  <a:txBody>
                    <a:bodyPr/>
                    <a:lstStyle/>
                    <a:p>
                      <a:pPr algn="l" fontAlgn="ctr">
                        <a:buNone/>
                      </a:pPr>
                      <a:r>
                        <a:rPr lang="en-IN" sz="1000" b="1" i="0" u="none" strike="noStrike" dirty="0">
                          <a:solidFill>
                            <a:srgbClr val="000000"/>
                          </a:solidFill>
                          <a:effectLst/>
                          <a:latin typeface="Segoe UI" panose="020B0502040204020203" pitchFamily="34" charset="0"/>
                        </a:rPr>
                        <a:t>Purpose</a:t>
                      </a:r>
                    </a:p>
                  </a:txBody>
                  <a:tcPr marL="85725" marR="9525" marT="9525" marB="0" anchor="ctr"/>
                </a:tc>
                <a:extLst>
                  <a:ext uri="{0D108BD9-81ED-4DB2-BD59-A6C34878D82A}">
                    <a16:rowId xmlns:a16="http://schemas.microsoft.com/office/drawing/2014/main" val="2752919070"/>
                  </a:ext>
                </a:extLst>
              </a:tr>
              <a:tr h="266665">
                <a:tc>
                  <a:txBody>
                    <a:bodyPr/>
                    <a:lstStyle/>
                    <a:p>
                      <a:pPr algn="l" fontAlgn="ctr">
                        <a:buNone/>
                      </a:pPr>
                      <a:r>
                        <a:rPr lang="en-IN" sz="990" b="0" i="0" u="none" strike="noStrike">
                          <a:solidFill>
                            <a:srgbClr val="000000"/>
                          </a:solidFill>
                          <a:effectLst/>
                          <a:latin typeface="Consolas" panose="020B0609020204030204" pitchFamily="49" charset="0"/>
                        </a:rPr>
                        <a:t>NotBefore</a:t>
                      </a:r>
                    </a:p>
                  </a:txBody>
                  <a:tcPr marL="85725" marR="9525" marT="9525" marB="0" anchor="ctr"/>
                </a:tc>
                <a:tc>
                  <a:txBody>
                    <a:bodyPr/>
                    <a:lstStyle/>
                    <a:p>
                      <a:pPr algn="l" fontAlgn="ctr">
                        <a:buNone/>
                      </a:pPr>
                      <a:r>
                        <a:rPr lang="en-US" sz="1000" b="0" i="0" u="none" strike="noStrike">
                          <a:solidFill>
                            <a:srgbClr val="000000"/>
                          </a:solidFill>
                          <a:effectLst/>
                          <a:latin typeface="Segoe UI" panose="020B0502040204020203" pitchFamily="34" charset="0"/>
                        </a:rPr>
                        <a:t>Assertion not valid before this time</a:t>
                      </a:r>
                    </a:p>
                  </a:txBody>
                  <a:tcPr marL="85725" marR="9525" marT="9525" marB="0" anchor="ctr"/>
                </a:tc>
                <a:extLst>
                  <a:ext uri="{0D108BD9-81ED-4DB2-BD59-A6C34878D82A}">
                    <a16:rowId xmlns:a16="http://schemas.microsoft.com/office/drawing/2014/main" val="4180627484"/>
                  </a:ext>
                </a:extLst>
              </a:tr>
              <a:tr h="266665">
                <a:tc>
                  <a:txBody>
                    <a:bodyPr/>
                    <a:lstStyle/>
                    <a:p>
                      <a:pPr algn="l" fontAlgn="ctr">
                        <a:buNone/>
                      </a:pPr>
                      <a:r>
                        <a:rPr lang="en-IN" sz="990" b="0" i="0" u="none" strike="noStrike">
                          <a:solidFill>
                            <a:srgbClr val="000000"/>
                          </a:solidFill>
                          <a:effectLst/>
                          <a:latin typeface="Consolas" panose="020B0609020204030204" pitchFamily="49" charset="0"/>
                        </a:rPr>
                        <a:t>NotOnOrAfter</a:t>
                      </a:r>
                    </a:p>
                  </a:txBody>
                  <a:tcPr marL="85725" marR="9525" marT="9525" marB="0" anchor="ctr"/>
                </a:tc>
                <a:tc>
                  <a:txBody>
                    <a:bodyPr/>
                    <a:lstStyle/>
                    <a:p>
                      <a:pPr algn="l" fontAlgn="ctr">
                        <a:buNone/>
                      </a:pPr>
                      <a:r>
                        <a:rPr lang="en-US" sz="1000" b="0" i="0" u="none" strike="noStrike">
                          <a:solidFill>
                            <a:srgbClr val="000000"/>
                          </a:solidFill>
                          <a:effectLst/>
                          <a:latin typeface="Segoe UI" panose="020B0502040204020203" pitchFamily="34" charset="0"/>
                        </a:rPr>
                        <a:t>Assertion expires at this time</a:t>
                      </a:r>
                    </a:p>
                  </a:txBody>
                  <a:tcPr marL="85725" marR="9525" marT="9525" marB="0" anchor="ctr"/>
                </a:tc>
                <a:extLst>
                  <a:ext uri="{0D108BD9-81ED-4DB2-BD59-A6C34878D82A}">
                    <a16:rowId xmlns:a16="http://schemas.microsoft.com/office/drawing/2014/main" val="3128138532"/>
                  </a:ext>
                </a:extLst>
              </a:tr>
              <a:tr h="266665">
                <a:tc>
                  <a:txBody>
                    <a:bodyPr/>
                    <a:lstStyle/>
                    <a:p>
                      <a:pPr algn="l" fontAlgn="ctr">
                        <a:buNone/>
                      </a:pPr>
                      <a:r>
                        <a:rPr lang="en-IN" sz="990" b="0" i="0" u="none" strike="noStrike">
                          <a:solidFill>
                            <a:srgbClr val="000000"/>
                          </a:solidFill>
                          <a:effectLst/>
                          <a:latin typeface="Consolas" panose="020B0609020204030204" pitchFamily="49" charset="0"/>
                        </a:rPr>
                        <a:t>&lt;saml:AudienceRestriction&gt;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Valid for specific SPs</a:t>
                      </a:r>
                    </a:p>
                  </a:txBody>
                  <a:tcPr marL="85725" marR="9525" marT="9525" marB="0" anchor="ctr"/>
                </a:tc>
                <a:extLst>
                  <a:ext uri="{0D108BD9-81ED-4DB2-BD59-A6C34878D82A}">
                    <a16:rowId xmlns:a16="http://schemas.microsoft.com/office/drawing/2014/main" val="2449635709"/>
                  </a:ext>
                </a:extLst>
              </a:tr>
              <a:tr h="266665">
                <a:tc>
                  <a:txBody>
                    <a:bodyPr/>
                    <a:lstStyle/>
                    <a:p>
                      <a:pPr algn="l" fontAlgn="ctr">
                        <a:buNone/>
                      </a:pPr>
                      <a:r>
                        <a:rPr lang="en-IN" sz="990" b="0" i="0" u="none" strike="noStrike">
                          <a:solidFill>
                            <a:srgbClr val="000000"/>
                          </a:solidFill>
                          <a:effectLst/>
                          <a:latin typeface="Consolas" panose="020B0609020204030204" pitchFamily="49" charset="0"/>
                        </a:rPr>
                        <a:t>&lt;saml:OneTimeUse&gt;</a:t>
                      </a:r>
                    </a:p>
                  </a:txBody>
                  <a:tcPr marL="85725" marR="9525" marT="9525" marB="0" anchor="ctr"/>
                </a:tc>
                <a:tc>
                  <a:txBody>
                    <a:bodyPr/>
                    <a:lstStyle/>
                    <a:p>
                      <a:pPr algn="l" fontAlgn="ctr">
                        <a:buNone/>
                      </a:pPr>
                      <a:r>
                        <a:rPr lang="en-US" sz="1000" b="0" i="0" u="none" strike="noStrike" dirty="0">
                          <a:solidFill>
                            <a:srgbClr val="000000"/>
                          </a:solidFill>
                          <a:effectLst/>
                          <a:latin typeface="Segoe UI" panose="020B0502040204020203" pitchFamily="34" charset="0"/>
                        </a:rPr>
                        <a:t>Assertion can only be used once</a:t>
                      </a:r>
                    </a:p>
                  </a:txBody>
                  <a:tcPr marL="85725" marR="9525" marT="9525" marB="0" anchor="ctr"/>
                </a:tc>
                <a:extLst>
                  <a:ext uri="{0D108BD9-81ED-4DB2-BD59-A6C34878D82A}">
                    <a16:rowId xmlns:a16="http://schemas.microsoft.com/office/drawing/2014/main" val="2318639151"/>
                  </a:ext>
                </a:extLst>
              </a:tr>
              <a:tr h="266665">
                <a:tc>
                  <a:txBody>
                    <a:bodyPr/>
                    <a:lstStyle/>
                    <a:p>
                      <a:pPr algn="l" fontAlgn="ctr">
                        <a:buNone/>
                      </a:pPr>
                      <a:r>
                        <a:rPr lang="en-IN" sz="990" b="0" i="0" u="none" strike="noStrike">
                          <a:solidFill>
                            <a:srgbClr val="000000"/>
                          </a:solidFill>
                          <a:effectLst/>
                          <a:latin typeface="Consolas" panose="020B0609020204030204" pitchFamily="49" charset="0"/>
                        </a:rPr>
                        <a:t>&lt;saml:ProxyRestriction&gt;</a:t>
                      </a:r>
                    </a:p>
                  </a:txBody>
                  <a:tcPr marL="85725" marR="9525" marT="9525" marB="0" anchor="ctr"/>
                </a:tc>
                <a:tc>
                  <a:txBody>
                    <a:bodyPr/>
                    <a:lstStyle/>
                    <a:p>
                      <a:pPr algn="l" fontAlgn="ctr">
                        <a:buNone/>
                      </a:pPr>
                      <a:r>
                        <a:rPr lang="en-IN" sz="1000" b="0" i="0" u="none" strike="noStrike" dirty="0">
                          <a:solidFill>
                            <a:srgbClr val="000000"/>
                          </a:solidFill>
                          <a:effectLst/>
                          <a:latin typeface="Segoe UI" panose="020B0502040204020203" pitchFamily="34" charset="0"/>
                        </a:rPr>
                        <a:t>Limits proxy chains</a:t>
                      </a:r>
                    </a:p>
                  </a:txBody>
                  <a:tcPr marL="85725" marR="9525" marT="9525" marB="0" anchor="ctr"/>
                </a:tc>
                <a:extLst>
                  <a:ext uri="{0D108BD9-81ED-4DB2-BD59-A6C34878D82A}">
                    <a16:rowId xmlns:a16="http://schemas.microsoft.com/office/drawing/2014/main" val="244342173"/>
                  </a:ext>
                </a:extLst>
              </a:tr>
            </a:tbl>
          </a:graphicData>
        </a:graphic>
      </p:graphicFrame>
      <p:graphicFrame>
        <p:nvGraphicFramePr>
          <p:cNvPr id="18" name="Table 17">
            <a:extLst>
              <a:ext uri="{FF2B5EF4-FFF2-40B4-BE49-F238E27FC236}">
                <a16:creationId xmlns:a16="http://schemas.microsoft.com/office/drawing/2014/main" id="{345651E3-054D-3B0D-0355-0E93D9CC03A9}"/>
              </a:ext>
            </a:extLst>
          </p:cNvPr>
          <p:cNvGraphicFramePr>
            <a:graphicFrameLocks noGrp="1"/>
          </p:cNvGraphicFramePr>
          <p:nvPr>
            <p:extLst>
              <p:ext uri="{D42A27DB-BD31-4B8C-83A1-F6EECF244321}">
                <p14:modId xmlns:p14="http://schemas.microsoft.com/office/powerpoint/2010/main" val="2814288559"/>
              </p:ext>
            </p:extLst>
          </p:nvPr>
        </p:nvGraphicFramePr>
        <p:xfrm>
          <a:off x="504283" y="2513215"/>
          <a:ext cx="4926362" cy="1912020"/>
        </p:xfrm>
        <a:graphic>
          <a:graphicData uri="http://schemas.openxmlformats.org/drawingml/2006/table">
            <a:tbl>
              <a:tblPr firstRow="1" bandRow="1">
                <a:tableStyleId>{5C22544A-7EE6-4342-B048-85BDC9FD1C3A}</a:tableStyleId>
              </a:tblPr>
              <a:tblGrid>
                <a:gridCol w="2463181">
                  <a:extLst>
                    <a:ext uri="{9D8B030D-6E8A-4147-A177-3AD203B41FA5}">
                      <a16:colId xmlns:a16="http://schemas.microsoft.com/office/drawing/2014/main" val="547156879"/>
                    </a:ext>
                  </a:extLst>
                </a:gridCol>
                <a:gridCol w="2463181">
                  <a:extLst>
                    <a:ext uri="{9D8B030D-6E8A-4147-A177-3AD203B41FA5}">
                      <a16:colId xmlns:a16="http://schemas.microsoft.com/office/drawing/2014/main" val="218203090"/>
                    </a:ext>
                  </a:extLst>
                </a:gridCol>
              </a:tblGrid>
              <a:tr h="318670">
                <a:tc>
                  <a:txBody>
                    <a:bodyPr/>
                    <a:lstStyle/>
                    <a:p>
                      <a:pPr algn="l" fontAlgn="ctr">
                        <a:buNone/>
                      </a:pPr>
                      <a:r>
                        <a:rPr lang="en-IN" sz="1000" b="1" i="0" u="none" strike="noStrike" dirty="0">
                          <a:solidFill>
                            <a:srgbClr val="000000"/>
                          </a:solidFill>
                          <a:effectLst/>
                          <a:latin typeface="Segoe UI" panose="020B0502040204020203" pitchFamily="34" charset="0"/>
                        </a:rPr>
                        <a:t>Element</a:t>
                      </a:r>
                    </a:p>
                  </a:txBody>
                  <a:tcPr marL="85725" marR="9525" marT="9525" marB="0" anchor="ctr"/>
                </a:tc>
                <a:tc>
                  <a:txBody>
                    <a:bodyPr/>
                    <a:lstStyle/>
                    <a:p>
                      <a:pPr algn="l" fontAlgn="ctr">
                        <a:buNone/>
                      </a:pPr>
                      <a:r>
                        <a:rPr lang="en-IN" sz="1000" b="1" i="0" u="none" strike="noStrike">
                          <a:solidFill>
                            <a:srgbClr val="000000"/>
                          </a:solidFill>
                          <a:effectLst/>
                          <a:latin typeface="Segoe UI" panose="020B0502040204020203" pitchFamily="34" charset="0"/>
                        </a:rPr>
                        <a:t>Purpose</a:t>
                      </a:r>
                    </a:p>
                  </a:txBody>
                  <a:tcPr marL="85725" marR="9525" marT="9525" marB="0" anchor="ctr"/>
                </a:tc>
                <a:extLst>
                  <a:ext uri="{0D108BD9-81ED-4DB2-BD59-A6C34878D82A}">
                    <a16:rowId xmlns:a16="http://schemas.microsoft.com/office/drawing/2014/main" val="3318249018"/>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&lt;samlp:Response&gt;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Container for SAML message</a:t>
                      </a:r>
                    </a:p>
                  </a:txBody>
                  <a:tcPr marL="85725" marR="9525" marT="9525" marB="0" anchor="ctr"/>
                </a:tc>
                <a:extLst>
                  <a:ext uri="{0D108BD9-81ED-4DB2-BD59-A6C34878D82A}">
                    <a16:rowId xmlns:a16="http://schemas.microsoft.com/office/drawing/2014/main" val="2778125109"/>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&lt;saml:Issuer&gt;</a:t>
                      </a:r>
                    </a:p>
                  </a:txBody>
                  <a:tcPr marL="85725" marR="9525" marT="9525" marB="0" anchor="ctr"/>
                </a:tc>
                <a:tc>
                  <a:txBody>
                    <a:bodyPr/>
                    <a:lstStyle/>
                    <a:p>
                      <a:pPr algn="l" fontAlgn="ctr">
                        <a:buNone/>
                      </a:pPr>
                      <a:r>
                        <a:rPr lang="en-US" sz="1000" b="0" i="0" u="none" strike="noStrike">
                          <a:solidFill>
                            <a:srgbClr val="000000"/>
                          </a:solidFill>
                          <a:effectLst/>
                          <a:latin typeface="Segoe UI" panose="020B0502040204020203" pitchFamily="34" charset="0"/>
                        </a:rPr>
                        <a:t>Entity that issued the response</a:t>
                      </a:r>
                    </a:p>
                  </a:txBody>
                  <a:tcPr marL="85725" marR="9525" marT="9525" marB="0" anchor="ctr"/>
                </a:tc>
                <a:extLst>
                  <a:ext uri="{0D108BD9-81ED-4DB2-BD59-A6C34878D82A}">
                    <a16:rowId xmlns:a16="http://schemas.microsoft.com/office/drawing/2014/main" val="3264514847"/>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&lt;ds:Signature&gt;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Digital signature</a:t>
                      </a:r>
                    </a:p>
                  </a:txBody>
                  <a:tcPr marL="85725" marR="9525" marT="9525" marB="0" anchor="ctr"/>
                </a:tc>
                <a:extLst>
                  <a:ext uri="{0D108BD9-81ED-4DB2-BD59-A6C34878D82A}">
                    <a16:rowId xmlns:a16="http://schemas.microsoft.com/office/drawing/2014/main" val="4293020646"/>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&lt;samlp:Status&gt;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Success/failure status</a:t>
                      </a:r>
                    </a:p>
                  </a:txBody>
                  <a:tcPr marL="85725" marR="9525" marT="9525" marB="0" anchor="ctr"/>
                </a:tc>
                <a:extLst>
                  <a:ext uri="{0D108BD9-81ED-4DB2-BD59-A6C34878D82A}">
                    <a16:rowId xmlns:a16="http://schemas.microsoft.com/office/drawing/2014/main" val="2191245565"/>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&lt;saml:Assertion&gt;</a:t>
                      </a:r>
                    </a:p>
                  </a:txBody>
                  <a:tcPr marL="85725" marR="9525" marT="9525" marB="0" anchor="ctr"/>
                </a:tc>
                <a:tc>
                  <a:txBody>
                    <a:bodyPr/>
                    <a:lstStyle/>
                    <a:p>
                      <a:pPr algn="l" fontAlgn="ctr">
                        <a:buNone/>
                      </a:pPr>
                      <a:r>
                        <a:rPr lang="en-IN" sz="1000" b="0" i="0" u="none" strike="noStrike" dirty="0">
                          <a:solidFill>
                            <a:srgbClr val="000000"/>
                          </a:solidFill>
                          <a:effectLst/>
                          <a:latin typeface="Segoe UI" panose="020B0502040204020203" pitchFamily="34" charset="0"/>
                        </a:rPr>
                        <a:t>Contains user claims</a:t>
                      </a:r>
                    </a:p>
                  </a:txBody>
                  <a:tcPr marL="85725" marR="9525" marT="9525" marB="0" anchor="ctr"/>
                </a:tc>
                <a:extLst>
                  <a:ext uri="{0D108BD9-81ED-4DB2-BD59-A6C34878D82A}">
                    <a16:rowId xmlns:a16="http://schemas.microsoft.com/office/drawing/2014/main" val="1166044272"/>
                  </a:ext>
                </a:extLst>
              </a:tr>
            </a:tbl>
          </a:graphicData>
        </a:graphic>
      </p:graphicFrame>
      <p:graphicFrame>
        <p:nvGraphicFramePr>
          <p:cNvPr id="20" name="Table 19">
            <a:extLst>
              <a:ext uri="{FF2B5EF4-FFF2-40B4-BE49-F238E27FC236}">
                <a16:creationId xmlns:a16="http://schemas.microsoft.com/office/drawing/2014/main" id="{70EBFF5A-24A8-5594-16A5-22A7CC6F2CD7}"/>
              </a:ext>
            </a:extLst>
          </p:cNvPr>
          <p:cNvGraphicFramePr>
            <a:graphicFrameLocks noGrp="1"/>
          </p:cNvGraphicFramePr>
          <p:nvPr>
            <p:extLst>
              <p:ext uri="{D42A27DB-BD31-4B8C-83A1-F6EECF244321}">
                <p14:modId xmlns:p14="http://schemas.microsoft.com/office/powerpoint/2010/main" val="1606239530"/>
              </p:ext>
            </p:extLst>
          </p:nvPr>
        </p:nvGraphicFramePr>
        <p:xfrm>
          <a:off x="6545766" y="2513215"/>
          <a:ext cx="5315416" cy="1912020"/>
        </p:xfrm>
        <a:graphic>
          <a:graphicData uri="http://schemas.openxmlformats.org/drawingml/2006/table">
            <a:tbl>
              <a:tblPr firstRow="1" bandRow="1">
                <a:tableStyleId>{5C22544A-7EE6-4342-B048-85BDC9FD1C3A}</a:tableStyleId>
              </a:tblPr>
              <a:tblGrid>
                <a:gridCol w="2657708">
                  <a:extLst>
                    <a:ext uri="{9D8B030D-6E8A-4147-A177-3AD203B41FA5}">
                      <a16:colId xmlns:a16="http://schemas.microsoft.com/office/drawing/2014/main" val="1634254865"/>
                    </a:ext>
                  </a:extLst>
                </a:gridCol>
                <a:gridCol w="2657708">
                  <a:extLst>
                    <a:ext uri="{9D8B030D-6E8A-4147-A177-3AD203B41FA5}">
                      <a16:colId xmlns:a16="http://schemas.microsoft.com/office/drawing/2014/main" val="720287764"/>
                    </a:ext>
                  </a:extLst>
                </a:gridCol>
              </a:tblGrid>
              <a:tr h="318670">
                <a:tc>
                  <a:txBody>
                    <a:bodyPr/>
                    <a:lstStyle/>
                    <a:p>
                      <a:pPr algn="l" fontAlgn="ctr">
                        <a:buNone/>
                      </a:pPr>
                      <a:r>
                        <a:rPr lang="en-IN" sz="1000" b="1" i="0" u="none" strike="noStrike" dirty="0">
                          <a:solidFill>
                            <a:srgbClr val="000000"/>
                          </a:solidFill>
                          <a:effectLst/>
                          <a:latin typeface="Segoe UI" panose="020B0502040204020203" pitchFamily="34" charset="0"/>
                        </a:rPr>
                        <a:t>Element</a:t>
                      </a:r>
                    </a:p>
                  </a:txBody>
                  <a:tcPr marL="85725" marR="9525" marT="9525" marB="0" anchor="ctr"/>
                </a:tc>
                <a:tc>
                  <a:txBody>
                    <a:bodyPr/>
                    <a:lstStyle/>
                    <a:p>
                      <a:pPr algn="l" fontAlgn="ctr">
                        <a:buNone/>
                      </a:pPr>
                      <a:r>
                        <a:rPr lang="en-IN" sz="1000" b="1" i="0" u="none" strike="noStrike">
                          <a:solidFill>
                            <a:srgbClr val="000000"/>
                          </a:solidFill>
                          <a:effectLst/>
                          <a:latin typeface="Segoe UI" panose="020B0502040204020203" pitchFamily="34" charset="0"/>
                        </a:rPr>
                        <a:t>Purpose</a:t>
                      </a:r>
                    </a:p>
                  </a:txBody>
                  <a:tcPr marL="85725" marR="9525" marT="9525" marB="0" anchor="ctr"/>
                </a:tc>
                <a:extLst>
                  <a:ext uri="{0D108BD9-81ED-4DB2-BD59-A6C34878D82A}">
                    <a16:rowId xmlns:a16="http://schemas.microsoft.com/office/drawing/2014/main" val="41549807"/>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&lt;saml:Subject&gt;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Identifies the user</a:t>
                      </a:r>
                    </a:p>
                  </a:txBody>
                  <a:tcPr marL="85725" marR="9525" marT="9525" marB="0" anchor="ctr"/>
                </a:tc>
                <a:extLst>
                  <a:ext uri="{0D108BD9-81ED-4DB2-BD59-A6C34878D82A}">
                    <a16:rowId xmlns:a16="http://schemas.microsoft.com/office/drawing/2014/main" val="1890792985"/>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&lt;saml:NameID&gt;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User identifier</a:t>
                      </a:r>
                    </a:p>
                  </a:txBody>
                  <a:tcPr marL="85725" marR="9525" marT="9525" marB="0" anchor="ctr"/>
                </a:tc>
                <a:extLst>
                  <a:ext uri="{0D108BD9-81ED-4DB2-BD59-A6C34878D82A}">
                    <a16:rowId xmlns:a16="http://schemas.microsoft.com/office/drawing/2014/main" val="2412545511"/>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&lt;saml:Conditions&gt;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Validity constraints</a:t>
                      </a:r>
                    </a:p>
                  </a:txBody>
                  <a:tcPr marL="85725" marR="9525" marT="9525" marB="0" anchor="ctr"/>
                </a:tc>
                <a:extLst>
                  <a:ext uri="{0D108BD9-81ED-4DB2-BD59-A6C34878D82A}">
                    <a16:rowId xmlns:a16="http://schemas.microsoft.com/office/drawing/2014/main" val="152302624"/>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&lt;saml:AuthnStatement&gt;</a:t>
                      </a:r>
                    </a:p>
                  </a:txBody>
                  <a:tcPr marL="85725" marR="9525" marT="9525" marB="0" anchor="ctr"/>
                </a:tc>
                <a:tc>
                  <a:txBody>
                    <a:bodyPr/>
                    <a:lstStyle/>
                    <a:p>
                      <a:pPr algn="l" fontAlgn="ctr">
                        <a:buNone/>
                      </a:pPr>
                      <a:r>
                        <a:rPr lang="en-IN" sz="1000" b="0" i="0" u="none" strike="noStrike">
                          <a:solidFill>
                            <a:srgbClr val="000000"/>
                          </a:solidFill>
                          <a:effectLst/>
                          <a:latin typeface="Segoe UI" panose="020B0502040204020203" pitchFamily="34" charset="0"/>
                        </a:rPr>
                        <a:t>Authentication info</a:t>
                      </a:r>
                    </a:p>
                  </a:txBody>
                  <a:tcPr marL="85725" marR="9525" marT="9525" marB="0" anchor="ctr"/>
                </a:tc>
                <a:extLst>
                  <a:ext uri="{0D108BD9-81ED-4DB2-BD59-A6C34878D82A}">
                    <a16:rowId xmlns:a16="http://schemas.microsoft.com/office/drawing/2014/main" val="3469043876"/>
                  </a:ext>
                </a:extLst>
              </a:tr>
              <a:tr h="318670">
                <a:tc>
                  <a:txBody>
                    <a:bodyPr/>
                    <a:lstStyle/>
                    <a:p>
                      <a:pPr algn="l" fontAlgn="ctr">
                        <a:buNone/>
                      </a:pPr>
                      <a:r>
                        <a:rPr lang="en-IN" sz="990" b="0" i="0" u="none" strike="noStrike">
                          <a:solidFill>
                            <a:srgbClr val="000000"/>
                          </a:solidFill>
                          <a:effectLst/>
                          <a:latin typeface="Consolas" panose="020B0609020204030204" pitchFamily="49" charset="0"/>
                        </a:rPr>
                        <a:t>&lt;saml:AttributeStatement&gt;</a:t>
                      </a:r>
                    </a:p>
                  </a:txBody>
                  <a:tcPr marL="85725" marR="9525" marT="9525" marB="0" anchor="ctr"/>
                </a:tc>
                <a:tc>
                  <a:txBody>
                    <a:bodyPr/>
                    <a:lstStyle/>
                    <a:p>
                      <a:pPr algn="l" fontAlgn="ctr">
                        <a:buNone/>
                      </a:pPr>
                      <a:r>
                        <a:rPr lang="en-IN" sz="1000" b="0" i="0" u="none" strike="noStrike" dirty="0">
                          <a:solidFill>
                            <a:srgbClr val="000000"/>
                          </a:solidFill>
                          <a:effectLst/>
                          <a:latin typeface="Segoe UI" panose="020B0502040204020203" pitchFamily="34" charset="0"/>
                        </a:rPr>
                        <a:t>User attributes</a:t>
                      </a:r>
                    </a:p>
                  </a:txBody>
                  <a:tcPr marL="85725" marR="9525" marT="9525" marB="0" anchor="ctr"/>
                </a:tc>
                <a:extLst>
                  <a:ext uri="{0D108BD9-81ED-4DB2-BD59-A6C34878D82A}">
                    <a16:rowId xmlns:a16="http://schemas.microsoft.com/office/drawing/2014/main" val="1193052706"/>
                  </a:ext>
                </a:extLst>
              </a:tr>
            </a:tbl>
          </a:graphicData>
        </a:graphic>
      </p:graphicFrame>
      <p:sp>
        <p:nvSpPr>
          <p:cNvPr id="21" name="TextBox 20">
            <a:extLst>
              <a:ext uri="{FF2B5EF4-FFF2-40B4-BE49-F238E27FC236}">
                <a16:creationId xmlns:a16="http://schemas.microsoft.com/office/drawing/2014/main" id="{9822CF42-601F-2CE1-9E85-EDD5CCB52E9E}"/>
              </a:ext>
            </a:extLst>
          </p:cNvPr>
          <p:cNvSpPr txBox="1"/>
          <p:nvPr/>
        </p:nvSpPr>
        <p:spPr>
          <a:xfrm>
            <a:off x="1438506" y="2143883"/>
            <a:ext cx="1935145" cy="323165"/>
          </a:xfrm>
          <a:prstGeom prst="rect">
            <a:avLst/>
          </a:prstGeom>
          <a:noFill/>
        </p:spPr>
        <p:txBody>
          <a:bodyPr wrap="none" rtlCol="0">
            <a:spAutoFit/>
          </a:bodyPr>
          <a:lstStyle/>
          <a:p>
            <a:r>
              <a:rPr lang="en-US" sz="1500" b="1" dirty="0">
                <a:solidFill>
                  <a:schemeClr val="bg1"/>
                </a:solidFill>
                <a:latin typeface="Nunito Sans" pitchFamily="2" charset="0"/>
              </a:rPr>
              <a:t>Response</a:t>
            </a:r>
            <a:r>
              <a:rPr lang="en-US" sz="1500" dirty="0">
                <a:solidFill>
                  <a:schemeClr val="bg1"/>
                </a:solidFill>
                <a:latin typeface="Nunito Sans" pitchFamily="2" charset="0"/>
              </a:rPr>
              <a:t> </a:t>
            </a:r>
            <a:r>
              <a:rPr lang="en-US" sz="1500" b="1" dirty="0">
                <a:solidFill>
                  <a:schemeClr val="bg1"/>
                </a:solidFill>
                <a:latin typeface="Nunito Sans" pitchFamily="2" charset="0"/>
              </a:rPr>
              <a:t>Elements</a:t>
            </a:r>
            <a:endParaRPr lang="en-IN" sz="1500" b="1" dirty="0">
              <a:solidFill>
                <a:schemeClr val="bg1"/>
              </a:solidFill>
              <a:latin typeface="Nunito Sans" pitchFamily="2" charset="0"/>
            </a:endParaRPr>
          </a:p>
        </p:txBody>
      </p:sp>
      <p:sp>
        <p:nvSpPr>
          <p:cNvPr id="22" name="TextBox 21">
            <a:extLst>
              <a:ext uri="{FF2B5EF4-FFF2-40B4-BE49-F238E27FC236}">
                <a16:creationId xmlns:a16="http://schemas.microsoft.com/office/drawing/2014/main" id="{AFE437AD-E550-C824-DBD2-1C91B865EC67}"/>
              </a:ext>
            </a:extLst>
          </p:cNvPr>
          <p:cNvSpPr txBox="1"/>
          <p:nvPr/>
        </p:nvSpPr>
        <p:spPr>
          <a:xfrm>
            <a:off x="7716643" y="2151232"/>
            <a:ext cx="1927131" cy="323165"/>
          </a:xfrm>
          <a:prstGeom prst="rect">
            <a:avLst/>
          </a:prstGeom>
          <a:noFill/>
        </p:spPr>
        <p:txBody>
          <a:bodyPr wrap="none" rtlCol="0">
            <a:spAutoFit/>
          </a:bodyPr>
          <a:lstStyle/>
          <a:p>
            <a:r>
              <a:rPr lang="en-IN" sz="1500" b="1" dirty="0">
                <a:solidFill>
                  <a:schemeClr val="bg1"/>
                </a:solidFill>
                <a:latin typeface="Nunito Sans" pitchFamily="2" charset="0"/>
              </a:rPr>
              <a:t>Assertion Elements</a:t>
            </a:r>
          </a:p>
        </p:txBody>
      </p:sp>
      <p:sp>
        <p:nvSpPr>
          <p:cNvPr id="23" name="TextBox 22">
            <a:extLst>
              <a:ext uri="{FF2B5EF4-FFF2-40B4-BE49-F238E27FC236}">
                <a16:creationId xmlns:a16="http://schemas.microsoft.com/office/drawing/2014/main" id="{0E13E1FC-B0D4-FEAF-77AF-0C2DC7926993}"/>
              </a:ext>
            </a:extLst>
          </p:cNvPr>
          <p:cNvSpPr txBox="1"/>
          <p:nvPr/>
        </p:nvSpPr>
        <p:spPr>
          <a:xfrm>
            <a:off x="2085278" y="4694663"/>
            <a:ext cx="1736373" cy="323165"/>
          </a:xfrm>
          <a:prstGeom prst="rect">
            <a:avLst/>
          </a:prstGeom>
          <a:noFill/>
        </p:spPr>
        <p:txBody>
          <a:bodyPr wrap="none" rtlCol="0">
            <a:spAutoFit/>
          </a:bodyPr>
          <a:lstStyle/>
          <a:p>
            <a:r>
              <a:rPr lang="en-IN" sz="1500" b="1" dirty="0">
                <a:solidFill>
                  <a:schemeClr val="bg1"/>
                </a:solidFill>
                <a:latin typeface="Nunito Sans" pitchFamily="2" charset="0"/>
              </a:rPr>
              <a:t>Subject Elements</a:t>
            </a:r>
          </a:p>
        </p:txBody>
      </p:sp>
      <p:sp>
        <p:nvSpPr>
          <p:cNvPr id="24" name="TextBox 23">
            <a:extLst>
              <a:ext uri="{FF2B5EF4-FFF2-40B4-BE49-F238E27FC236}">
                <a16:creationId xmlns:a16="http://schemas.microsoft.com/office/drawing/2014/main" id="{E72FA003-B274-DAEE-6D28-7751BE3CCCDE}"/>
              </a:ext>
            </a:extLst>
          </p:cNvPr>
          <p:cNvSpPr txBox="1"/>
          <p:nvPr/>
        </p:nvSpPr>
        <p:spPr>
          <a:xfrm>
            <a:off x="8508380" y="4694663"/>
            <a:ext cx="1933543" cy="323165"/>
          </a:xfrm>
          <a:prstGeom prst="rect">
            <a:avLst/>
          </a:prstGeom>
          <a:noFill/>
        </p:spPr>
        <p:txBody>
          <a:bodyPr wrap="none" rtlCol="0">
            <a:spAutoFit/>
          </a:bodyPr>
          <a:lstStyle/>
          <a:p>
            <a:r>
              <a:rPr lang="en-IN" sz="1500" b="1" dirty="0">
                <a:solidFill>
                  <a:schemeClr val="bg1"/>
                </a:solidFill>
                <a:latin typeface="Nunito Sans" pitchFamily="2" charset="0"/>
              </a:rPr>
              <a:t>Condition Elements</a:t>
            </a:r>
          </a:p>
        </p:txBody>
      </p:sp>
    </p:spTree>
    <p:extLst>
      <p:ext uri="{BB962C8B-B14F-4D97-AF65-F5344CB8AC3E}">
        <p14:creationId xmlns:p14="http://schemas.microsoft.com/office/powerpoint/2010/main" val="35306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9EE5-0873-6006-FE90-CE2E27D0E664}"/>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XML Signature</a:t>
            </a:r>
            <a:endParaRPr lang="en-IN" sz="4000" b="1" dirty="0">
              <a:latin typeface="Nunito Sans" pitchFamily="2" charset="0"/>
            </a:endParaRPr>
          </a:p>
        </p:txBody>
      </p:sp>
      <p:sp>
        <p:nvSpPr>
          <p:cNvPr id="3" name="TextBox 2">
            <a:extLst>
              <a:ext uri="{FF2B5EF4-FFF2-40B4-BE49-F238E27FC236}">
                <a16:creationId xmlns:a16="http://schemas.microsoft.com/office/drawing/2014/main" id="{EE1149FD-3E8D-6EDD-AC8A-3D9009882B23}"/>
              </a:ext>
            </a:extLst>
          </p:cNvPr>
          <p:cNvSpPr txBox="1"/>
          <p:nvPr/>
        </p:nvSpPr>
        <p:spPr>
          <a:xfrm>
            <a:off x="579960" y="2458395"/>
            <a:ext cx="5787387" cy="3323987"/>
          </a:xfrm>
          <a:prstGeom prst="rect">
            <a:avLst/>
          </a:prstGeom>
          <a:noFill/>
        </p:spPr>
        <p:txBody>
          <a:bodyPr wrap="square" rtlCol="0">
            <a:spAutoFit/>
          </a:bodyPr>
          <a:lstStyle/>
          <a:p>
            <a:r>
              <a:rPr lang="en-IN" sz="1500" b="1" dirty="0">
                <a:solidFill>
                  <a:schemeClr val="bg1"/>
                </a:solidFill>
                <a:latin typeface="Nunito Sans" pitchFamily="2" charset="0"/>
              </a:rPr>
              <a:t>XML Digital Signatures (</a:t>
            </a:r>
            <a:r>
              <a:rPr lang="en-IN" sz="1500" b="1" dirty="0" err="1">
                <a:solidFill>
                  <a:schemeClr val="bg1"/>
                </a:solidFill>
                <a:latin typeface="Nunito Sans" pitchFamily="2" charset="0"/>
              </a:rPr>
              <a:t>XMLDSig</a:t>
            </a:r>
            <a:r>
              <a:rPr lang="en-IN" sz="1500" b="1" dirty="0">
                <a:solidFill>
                  <a:schemeClr val="bg1"/>
                </a:solidFill>
                <a:latin typeface="Nunito Sans" pitchFamily="2" charset="0"/>
              </a:rPr>
              <a:t>)</a:t>
            </a:r>
          </a:p>
          <a:p>
            <a:endParaRPr lang="en-IN" sz="1500" b="1" dirty="0">
              <a:solidFill>
                <a:schemeClr val="bg1"/>
              </a:solidFill>
              <a:latin typeface="Nunito Sans" pitchFamily="2" charset="0"/>
            </a:endParaRPr>
          </a:p>
          <a:p>
            <a:r>
              <a:rPr lang="en-IN" sz="1500" dirty="0">
                <a:solidFill>
                  <a:schemeClr val="bg1"/>
                </a:solidFill>
                <a:latin typeface="Nunito Sans" pitchFamily="2" charset="0"/>
              </a:rPr>
              <a:t>• Standard: W3C XML Signature Syntax and Processing</a:t>
            </a:r>
          </a:p>
          <a:p>
            <a:r>
              <a:rPr lang="en-IN" sz="1500" dirty="0">
                <a:solidFill>
                  <a:schemeClr val="bg1"/>
                </a:solidFill>
                <a:latin typeface="Nunito Sans" pitchFamily="2" charset="0"/>
              </a:rPr>
              <a:t>• Purpose: Ensure integrity, authenticity, and non-repudiation</a:t>
            </a:r>
          </a:p>
          <a:p>
            <a:r>
              <a:rPr lang="en-IN" sz="1500" dirty="0">
                <a:solidFill>
                  <a:schemeClr val="bg1"/>
                </a:solidFill>
                <a:latin typeface="Nunito Sans" pitchFamily="2" charset="0"/>
              </a:rPr>
              <a:t>• Used in: SAML, SOAP, </a:t>
            </a:r>
            <a:r>
              <a:rPr lang="en-IN" sz="1500" dirty="0" err="1">
                <a:solidFill>
                  <a:schemeClr val="bg1"/>
                </a:solidFill>
                <a:latin typeface="Nunito Sans" pitchFamily="2" charset="0"/>
              </a:rPr>
              <a:t>XAdES</a:t>
            </a:r>
            <a:r>
              <a:rPr lang="en-IN" sz="1500" dirty="0">
                <a:solidFill>
                  <a:schemeClr val="bg1"/>
                </a:solidFill>
                <a:latin typeface="Nunito Sans" pitchFamily="2" charset="0"/>
              </a:rPr>
              <a:t>, and other XML-based protocols</a:t>
            </a:r>
          </a:p>
          <a:p>
            <a:endParaRPr lang="en-IN" sz="1500" dirty="0">
              <a:solidFill>
                <a:schemeClr val="bg1"/>
              </a:solidFill>
              <a:latin typeface="Nunito Sans" pitchFamily="2" charset="0"/>
            </a:endParaRPr>
          </a:p>
          <a:p>
            <a:endParaRPr lang="en-IN" sz="1500" b="1" dirty="0">
              <a:solidFill>
                <a:schemeClr val="bg1"/>
              </a:solidFill>
              <a:latin typeface="Nunito Sans" pitchFamily="2" charset="0"/>
            </a:endParaRPr>
          </a:p>
          <a:p>
            <a:r>
              <a:rPr lang="en-IN" sz="1500" b="1" dirty="0">
                <a:solidFill>
                  <a:schemeClr val="bg1"/>
                </a:solidFill>
                <a:latin typeface="Nunito Sans" pitchFamily="2" charset="0"/>
              </a:rPr>
              <a:t>Key Elements:</a:t>
            </a:r>
          </a:p>
          <a:p>
            <a:endParaRPr lang="en-IN" sz="1500" b="1" dirty="0">
              <a:solidFill>
                <a:schemeClr val="bg1"/>
              </a:solidFill>
              <a:latin typeface="Nunito Sans" pitchFamily="2" charset="0"/>
            </a:endParaRPr>
          </a:p>
          <a:p>
            <a:r>
              <a:rPr lang="en-IN" sz="1500" dirty="0">
                <a:solidFill>
                  <a:schemeClr val="bg1"/>
                </a:solidFill>
                <a:latin typeface="Nunito Sans" pitchFamily="2" charset="0"/>
              </a:rPr>
              <a:t>• &lt;</a:t>
            </a:r>
            <a:r>
              <a:rPr lang="en-IN" sz="1500" dirty="0" err="1">
                <a:solidFill>
                  <a:schemeClr val="bg1"/>
                </a:solidFill>
                <a:latin typeface="Nunito Sans" pitchFamily="2" charset="0"/>
              </a:rPr>
              <a:t>ds:Signature</a:t>
            </a:r>
            <a:r>
              <a:rPr lang="en-IN" sz="1500" dirty="0">
                <a:solidFill>
                  <a:schemeClr val="bg1"/>
                </a:solidFill>
                <a:latin typeface="Nunito Sans" pitchFamily="2" charset="0"/>
              </a:rPr>
              <a:t>&gt; - Container for signature</a:t>
            </a:r>
          </a:p>
          <a:p>
            <a:r>
              <a:rPr lang="en-IN" sz="1500" dirty="0">
                <a:solidFill>
                  <a:schemeClr val="bg1"/>
                </a:solidFill>
                <a:latin typeface="Nunito Sans" pitchFamily="2" charset="0"/>
              </a:rPr>
              <a:t>• &lt;</a:t>
            </a:r>
            <a:r>
              <a:rPr lang="en-IN" sz="1500" dirty="0" err="1">
                <a:solidFill>
                  <a:schemeClr val="bg1"/>
                </a:solidFill>
                <a:latin typeface="Nunito Sans" pitchFamily="2" charset="0"/>
              </a:rPr>
              <a:t>ds:SignedInfo</a:t>
            </a:r>
            <a:r>
              <a:rPr lang="en-IN" sz="1500" dirty="0">
                <a:solidFill>
                  <a:schemeClr val="bg1"/>
                </a:solidFill>
                <a:latin typeface="Nunito Sans" pitchFamily="2" charset="0"/>
              </a:rPr>
              <a:t>&gt; - What is being signed</a:t>
            </a:r>
          </a:p>
          <a:p>
            <a:r>
              <a:rPr lang="en-IN" sz="1500" dirty="0">
                <a:solidFill>
                  <a:schemeClr val="bg1"/>
                </a:solidFill>
                <a:latin typeface="Nunito Sans" pitchFamily="2" charset="0"/>
              </a:rPr>
              <a:t>• &lt;</a:t>
            </a:r>
            <a:r>
              <a:rPr lang="en-IN" sz="1500" dirty="0" err="1">
                <a:solidFill>
                  <a:schemeClr val="bg1"/>
                </a:solidFill>
                <a:latin typeface="Nunito Sans" pitchFamily="2" charset="0"/>
              </a:rPr>
              <a:t>ds:SignatureValue</a:t>
            </a:r>
            <a:r>
              <a:rPr lang="en-IN" sz="1500" dirty="0">
                <a:solidFill>
                  <a:schemeClr val="bg1"/>
                </a:solidFill>
                <a:latin typeface="Nunito Sans" pitchFamily="2" charset="0"/>
              </a:rPr>
              <a:t>&gt; - The actual signature</a:t>
            </a:r>
          </a:p>
          <a:p>
            <a:r>
              <a:rPr lang="en-IN" sz="1500" dirty="0">
                <a:solidFill>
                  <a:schemeClr val="bg1"/>
                </a:solidFill>
                <a:latin typeface="Nunito Sans" pitchFamily="2" charset="0"/>
              </a:rPr>
              <a:t>• &lt;</a:t>
            </a:r>
            <a:r>
              <a:rPr lang="en-IN" sz="1500" dirty="0" err="1">
                <a:solidFill>
                  <a:schemeClr val="bg1"/>
                </a:solidFill>
                <a:latin typeface="Nunito Sans" pitchFamily="2" charset="0"/>
              </a:rPr>
              <a:t>ds:KeyInfo</a:t>
            </a:r>
            <a:r>
              <a:rPr lang="en-IN" sz="1500" dirty="0">
                <a:solidFill>
                  <a:schemeClr val="bg1"/>
                </a:solidFill>
                <a:latin typeface="Nunito Sans" pitchFamily="2" charset="0"/>
              </a:rPr>
              <a:t>&gt; - Certificate/public key information</a:t>
            </a:r>
          </a:p>
          <a:p>
            <a:endParaRPr lang="en-IN" sz="1500" dirty="0">
              <a:solidFill>
                <a:schemeClr val="bg1"/>
              </a:solidFill>
              <a:latin typeface="Nunito Sans" pitchFamily="2" charset="0"/>
            </a:endParaRPr>
          </a:p>
        </p:txBody>
      </p:sp>
      <p:sp>
        <p:nvSpPr>
          <p:cNvPr id="4" name="TextBox 3">
            <a:extLst>
              <a:ext uri="{FF2B5EF4-FFF2-40B4-BE49-F238E27FC236}">
                <a16:creationId xmlns:a16="http://schemas.microsoft.com/office/drawing/2014/main" id="{96FE56ED-42F6-30C3-940D-74A779734DBD}"/>
              </a:ext>
            </a:extLst>
          </p:cNvPr>
          <p:cNvSpPr txBox="1"/>
          <p:nvPr/>
        </p:nvSpPr>
        <p:spPr>
          <a:xfrm>
            <a:off x="6367347" y="2466983"/>
            <a:ext cx="4838184" cy="3139321"/>
          </a:xfrm>
          <a:prstGeom prst="rect">
            <a:avLst/>
          </a:prstGeom>
          <a:noFill/>
        </p:spPr>
        <p:txBody>
          <a:bodyPr wrap="none" rtlCol="0">
            <a:spAutoFit/>
          </a:bodyPr>
          <a:lstStyle/>
          <a:p>
            <a:r>
              <a:rPr lang="en-IN" sz="1500" b="1" dirty="0">
                <a:solidFill>
                  <a:schemeClr val="bg1"/>
                </a:solidFill>
                <a:latin typeface="Nunito Sans" pitchFamily="2" charset="0"/>
              </a:rPr>
              <a:t>Three Types of XML Signatures:</a:t>
            </a:r>
          </a:p>
          <a:p>
            <a:r>
              <a:rPr lang="en-IN" sz="1500" dirty="0">
                <a:solidFill>
                  <a:schemeClr val="bg1"/>
                </a:solidFill>
                <a:latin typeface="Nunito Sans" pitchFamily="2" charset="0"/>
              </a:rPr>
              <a:t>1. Enveloped Signature</a:t>
            </a:r>
          </a:p>
          <a:p>
            <a:r>
              <a:rPr lang="en-IN" sz="1500" dirty="0">
                <a:solidFill>
                  <a:schemeClr val="bg1"/>
                </a:solidFill>
                <a:latin typeface="Nunito Sans" pitchFamily="2" charset="0"/>
              </a:rPr>
              <a:t>   → Signature is INSIDE the element it signs</a:t>
            </a:r>
          </a:p>
          <a:p>
            <a:r>
              <a:rPr lang="en-IN" sz="1500" dirty="0">
                <a:solidFill>
                  <a:schemeClr val="bg1"/>
                </a:solidFill>
                <a:latin typeface="Nunito Sans" pitchFamily="2" charset="0"/>
              </a:rPr>
              <a:t>   → Most common in SAML</a:t>
            </a:r>
          </a:p>
          <a:p>
            <a:endParaRPr lang="en-IN" sz="1500" dirty="0">
              <a:solidFill>
                <a:schemeClr val="bg1"/>
              </a:solidFill>
              <a:latin typeface="Nunito Sans" pitchFamily="2" charset="0"/>
            </a:endParaRPr>
          </a:p>
          <a:p>
            <a:r>
              <a:rPr lang="en-IN" sz="1500" dirty="0">
                <a:solidFill>
                  <a:schemeClr val="bg1"/>
                </a:solidFill>
                <a:latin typeface="Nunito Sans" pitchFamily="2" charset="0"/>
              </a:rPr>
              <a:t>2. Enveloping Signature</a:t>
            </a:r>
          </a:p>
          <a:p>
            <a:r>
              <a:rPr lang="en-IN" sz="1500" dirty="0">
                <a:solidFill>
                  <a:schemeClr val="bg1"/>
                </a:solidFill>
                <a:latin typeface="Nunito Sans" pitchFamily="2" charset="0"/>
              </a:rPr>
              <a:t>   → Signature ENCLOSES the element it signs</a:t>
            </a:r>
          </a:p>
          <a:p>
            <a:r>
              <a:rPr lang="en-IN" sz="1500" dirty="0">
                <a:solidFill>
                  <a:schemeClr val="bg1"/>
                </a:solidFill>
                <a:latin typeface="Nunito Sans" pitchFamily="2" charset="0"/>
              </a:rPr>
              <a:t>   → Less common</a:t>
            </a:r>
          </a:p>
          <a:p>
            <a:endParaRPr lang="en-IN" sz="1500" dirty="0">
              <a:solidFill>
                <a:schemeClr val="bg1"/>
              </a:solidFill>
              <a:latin typeface="Nunito Sans" pitchFamily="2" charset="0"/>
            </a:endParaRPr>
          </a:p>
          <a:p>
            <a:r>
              <a:rPr lang="en-IN" sz="1500" dirty="0">
                <a:solidFill>
                  <a:schemeClr val="bg1"/>
                </a:solidFill>
                <a:latin typeface="Nunito Sans" pitchFamily="2" charset="0"/>
              </a:rPr>
              <a:t>3. Detached Signature</a:t>
            </a:r>
          </a:p>
          <a:p>
            <a:r>
              <a:rPr lang="en-IN" sz="1500" dirty="0">
                <a:solidFill>
                  <a:schemeClr val="bg1"/>
                </a:solidFill>
                <a:latin typeface="Nunito Sans" pitchFamily="2" charset="0"/>
              </a:rPr>
              <a:t>   → Signature is SEPARATE from the element it signs</a:t>
            </a:r>
          </a:p>
          <a:p>
            <a:r>
              <a:rPr lang="en-IN" sz="1500" dirty="0">
                <a:solidFill>
                  <a:schemeClr val="bg1"/>
                </a:solidFill>
                <a:latin typeface="Nunito Sans" pitchFamily="2" charset="0"/>
              </a:rPr>
              <a:t>   → Used for external resources</a:t>
            </a:r>
          </a:p>
          <a:p>
            <a:endParaRPr lang="en-IN" dirty="0"/>
          </a:p>
        </p:txBody>
      </p:sp>
    </p:spTree>
    <p:extLst>
      <p:ext uri="{BB962C8B-B14F-4D97-AF65-F5344CB8AC3E}">
        <p14:creationId xmlns:p14="http://schemas.microsoft.com/office/powerpoint/2010/main" val="4187209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84E0-6B65-BC79-3A23-A8FCC7030EF1}"/>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Enveloped Signature</a:t>
            </a:r>
            <a:endParaRPr lang="en-IN" sz="4000" b="1" dirty="0">
              <a:latin typeface="Nunito Sans" pitchFamily="2" charset="0"/>
            </a:endParaRPr>
          </a:p>
        </p:txBody>
      </p:sp>
      <p:sp>
        <p:nvSpPr>
          <p:cNvPr id="3" name="TextBox 2">
            <a:extLst>
              <a:ext uri="{FF2B5EF4-FFF2-40B4-BE49-F238E27FC236}">
                <a16:creationId xmlns:a16="http://schemas.microsoft.com/office/drawing/2014/main" id="{6718B794-7A06-0217-5286-C958270973DA}"/>
              </a:ext>
            </a:extLst>
          </p:cNvPr>
          <p:cNvSpPr txBox="1"/>
          <p:nvPr/>
        </p:nvSpPr>
        <p:spPr>
          <a:xfrm>
            <a:off x="3008291" y="2152185"/>
            <a:ext cx="4384534" cy="323165"/>
          </a:xfrm>
          <a:prstGeom prst="rect">
            <a:avLst/>
          </a:prstGeom>
          <a:noFill/>
        </p:spPr>
        <p:txBody>
          <a:bodyPr wrap="none" rtlCol="0">
            <a:spAutoFit/>
          </a:bodyPr>
          <a:lstStyle/>
          <a:p>
            <a:r>
              <a:rPr lang="en-US" sz="1500" b="1" dirty="0">
                <a:solidFill>
                  <a:schemeClr val="bg1"/>
                </a:solidFill>
                <a:latin typeface="Nunito Sans" pitchFamily="2" charset="0"/>
              </a:rPr>
              <a:t>Enveloped Signature: Signature Inside Element</a:t>
            </a:r>
          </a:p>
        </p:txBody>
      </p:sp>
      <p:pic>
        <p:nvPicPr>
          <p:cNvPr id="5" name="Picture 4">
            <a:extLst>
              <a:ext uri="{FF2B5EF4-FFF2-40B4-BE49-F238E27FC236}">
                <a16:creationId xmlns:a16="http://schemas.microsoft.com/office/drawing/2014/main" id="{84492038-6646-1E0F-D599-D98A5CA56343}"/>
              </a:ext>
            </a:extLst>
          </p:cNvPr>
          <p:cNvPicPr>
            <a:picLocks noChangeAspect="1"/>
          </p:cNvPicPr>
          <p:nvPr/>
        </p:nvPicPr>
        <p:blipFill>
          <a:blip r:embed="rId3"/>
          <a:stretch>
            <a:fillRect/>
          </a:stretch>
        </p:blipFill>
        <p:spPr>
          <a:xfrm>
            <a:off x="2124925" y="2564559"/>
            <a:ext cx="7888869" cy="3866216"/>
          </a:xfrm>
          <a:prstGeom prst="rect">
            <a:avLst/>
          </a:prstGeom>
        </p:spPr>
      </p:pic>
    </p:spTree>
    <p:extLst>
      <p:ext uri="{BB962C8B-B14F-4D97-AF65-F5344CB8AC3E}">
        <p14:creationId xmlns:p14="http://schemas.microsoft.com/office/powerpoint/2010/main" val="215564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D8B9-5452-EED7-7914-BBE21D0F8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42A24-182A-E928-451D-1ED5C2777425}"/>
              </a:ext>
            </a:extLst>
          </p:cNvPr>
          <p:cNvSpPr>
            <a:spLocks noGrp="1"/>
          </p:cNvSpPr>
          <p:nvPr>
            <p:ph type="ctrTitle"/>
          </p:nvPr>
        </p:nvSpPr>
        <p:spPr>
          <a:xfrm>
            <a:off x="566686" y="3203274"/>
            <a:ext cx="8144134" cy="971025"/>
          </a:xfrm>
        </p:spPr>
        <p:txBody>
          <a:bodyPr/>
          <a:lstStyle/>
          <a:p>
            <a:pPr algn="ctr"/>
            <a:r>
              <a:rPr lang="en-US" sz="4400" b="1" dirty="0">
                <a:latin typeface="Nunito Sans" pitchFamily="2" charset="0"/>
              </a:rPr>
              <a:t>Security Assertion Markup Language (SAML)</a:t>
            </a:r>
            <a:endParaRPr lang="en-IN" sz="4400" b="1" dirty="0">
              <a:latin typeface="Nunito Sans" pitchFamily="2" charset="0"/>
            </a:endParaRPr>
          </a:p>
        </p:txBody>
      </p:sp>
      <p:pic>
        <p:nvPicPr>
          <p:cNvPr id="3" name="Picture 4" descr="Join Redfox Security: Exciting Career Opportunities Await">
            <a:extLst>
              <a:ext uri="{FF2B5EF4-FFF2-40B4-BE49-F238E27FC236}">
                <a16:creationId xmlns:a16="http://schemas.microsoft.com/office/drawing/2014/main" id="{567690C4-E080-2D88-B035-AF833878DA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7027" y="2683701"/>
            <a:ext cx="1490598" cy="149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2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CF5E-C747-DD78-62DB-472D4F861CCC}"/>
              </a:ext>
            </a:extLst>
          </p:cNvPr>
          <p:cNvSpPr>
            <a:spLocks noGrp="1"/>
          </p:cNvSpPr>
          <p:nvPr>
            <p:ph type="title"/>
          </p:nvPr>
        </p:nvSpPr>
        <p:spPr/>
        <p:txBody>
          <a:bodyPr vert="horz" lIns="91440" tIns="45720" rIns="91440" bIns="45720" rtlCol="0" anchor="ctr">
            <a:normAutofit/>
          </a:bodyPr>
          <a:lstStyle/>
          <a:p>
            <a:r>
              <a:rPr lang="en-IN" sz="4000" b="1" dirty="0">
                <a:latin typeface="Nunito Sans" pitchFamily="2" charset="0"/>
              </a:rPr>
              <a:t>Enveloping Signature</a:t>
            </a:r>
          </a:p>
        </p:txBody>
      </p:sp>
      <p:pic>
        <p:nvPicPr>
          <p:cNvPr id="4" name="Picture 3">
            <a:extLst>
              <a:ext uri="{FF2B5EF4-FFF2-40B4-BE49-F238E27FC236}">
                <a16:creationId xmlns:a16="http://schemas.microsoft.com/office/drawing/2014/main" id="{570B0CDA-ADAF-A5C0-E66A-EBD39282EE34}"/>
              </a:ext>
            </a:extLst>
          </p:cNvPr>
          <p:cNvPicPr>
            <a:picLocks noChangeAspect="1"/>
          </p:cNvPicPr>
          <p:nvPr/>
        </p:nvPicPr>
        <p:blipFill>
          <a:blip r:embed="rId3"/>
          <a:stretch>
            <a:fillRect/>
          </a:stretch>
        </p:blipFill>
        <p:spPr>
          <a:xfrm>
            <a:off x="1938802" y="2502305"/>
            <a:ext cx="6763212" cy="4060134"/>
          </a:xfrm>
          <a:prstGeom prst="rect">
            <a:avLst/>
          </a:prstGeom>
        </p:spPr>
      </p:pic>
      <p:sp>
        <p:nvSpPr>
          <p:cNvPr id="6" name="TextBox 5">
            <a:extLst>
              <a:ext uri="{FF2B5EF4-FFF2-40B4-BE49-F238E27FC236}">
                <a16:creationId xmlns:a16="http://schemas.microsoft.com/office/drawing/2014/main" id="{9B12B22F-D770-47A0-2636-F56B74562C32}"/>
              </a:ext>
            </a:extLst>
          </p:cNvPr>
          <p:cNvSpPr txBox="1"/>
          <p:nvPr/>
        </p:nvSpPr>
        <p:spPr>
          <a:xfrm>
            <a:off x="2607874" y="2101081"/>
            <a:ext cx="6094140" cy="323165"/>
          </a:xfrm>
          <a:prstGeom prst="rect">
            <a:avLst/>
          </a:prstGeom>
          <a:noFill/>
        </p:spPr>
        <p:txBody>
          <a:bodyPr wrap="square">
            <a:spAutoFit/>
          </a:bodyPr>
          <a:lstStyle/>
          <a:p>
            <a:r>
              <a:rPr lang="en-US" sz="1500" b="1" i="0" dirty="0">
                <a:solidFill>
                  <a:schemeClr val="bg1"/>
                </a:solidFill>
                <a:effectLst/>
                <a:latin typeface="Nunito Sans" pitchFamily="2" charset="0"/>
              </a:rPr>
              <a:t>Enveloping Signature - Signature Wraps Element</a:t>
            </a:r>
            <a:endParaRPr lang="en-IN" sz="1500" b="1" dirty="0">
              <a:solidFill>
                <a:schemeClr val="bg1"/>
              </a:solidFill>
              <a:latin typeface="Nunito Sans" pitchFamily="2" charset="0"/>
            </a:endParaRPr>
          </a:p>
        </p:txBody>
      </p:sp>
    </p:spTree>
    <p:extLst>
      <p:ext uri="{BB962C8B-B14F-4D97-AF65-F5344CB8AC3E}">
        <p14:creationId xmlns:p14="http://schemas.microsoft.com/office/powerpoint/2010/main" val="3865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7668-95F4-1AF8-C4B7-EA76F2326DD0}"/>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Detached Signature</a:t>
            </a:r>
            <a:endParaRPr lang="en-IN" sz="4000" b="1" dirty="0">
              <a:latin typeface="Nunito Sans" pitchFamily="2" charset="0"/>
            </a:endParaRPr>
          </a:p>
        </p:txBody>
      </p:sp>
      <p:sp>
        <p:nvSpPr>
          <p:cNvPr id="4" name="TextBox 3">
            <a:extLst>
              <a:ext uri="{FF2B5EF4-FFF2-40B4-BE49-F238E27FC236}">
                <a16:creationId xmlns:a16="http://schemas.microsoft.com/office/drawing/2014/main" id="{DBCCDD10-A536-F9E3-2A28-6395989627EA}"/>
              </a:ext>
            </a:extLst>
          </p:cNvPr>
          <p:cNvSpPr txBox="1"/>
          <p:nvPr/>
        </p:nvSpPr>
        <p:spPr>
          <a:xfrm>
            <a:off x="2540542" y="2034934"/>
            <a:ext cx="6094140" cy="323165"/>
          </a:xfrm>
          <a:prstGeom prst="rect">
            <a:avLst/>
          </a:prstGeom>
          <a:noFill/>
        </p:spPr>
        <p:txBody>
          <a:bodyPr wrap="square">
            <a:spAutoFit/>
          </a:bodyPr>
          <a:lstStyle>
            <a:defPPr>
              <a:defRPr lang="en-US"/>
            </a:defPPr>
            <a:lvl1pPr>
              <a:defRPr sz="1500" b="1" i="0">
                <a:solidFill>
                  <a:schemeClr val="bg1"/>
                </a:solidFill>
                <a:effectLst/>
                <a:latin typeface="Nunito Sans" pitchFamily="2" charset="0"/>
              </a:defRPr>
            </a:lvl1pPr>
          </a:lstStyle>
          <a:p>
            <a:r>
              <a:rPr lang="en-US" dirty="0"/>
              <a:t>Detached Signature - Signature Separate from Content</a:t>
            </a:r>
            <a:endParaRPr lang="en-IN" dirty="0"/>
          </a:p>
        </p:txBody>
      </p:sp>
      <p:pic>
        <p:nvPicPr>
          <p:cNvPr id="6" name="Picture 5">
            <a:extLst>
              <a:ext uri="{FF2B5EF4-FFF2-40B4-BE49-F238E27FC236}">
                <a16:creationId xmlns:a16="http://schemas.microsoft.com/office/drawing/2014/main" id="{2F68A61A-FA23-0942-2735-687C7655C8EE}"/>
              </a:ext>
            </a:extLst>
          </p:cNvPr>
          <p:cNvPicPr>
            <a:picLocks noChangeAspect="1"/>
          </p:cNvPicPr>
          <p:nvPr/>
        </p:nvPicPr>
        <p:blipFill>
          <a:blip r:embed="rId3"/>
          <a:stretch>
            <a:fillRect/>
          </a:stretch>
        </p:blipFill>
        <p:spPr>
          <a:xfrm>
            <a:off x="1680813" y="2447358"/>
            <a:ext cx="8989429" cy="4091827"/>
          </a:xfrm>
          <a:prstGeom prst="rect">
            <a:avLst/>
          </a:prstGeom>
        </p:spPr>
      </p:pic>
    </p:spTree>
    <p:extLst>
      <p:ext uri="{BB962C8B-B14F-4D97-AF65-F5344CB8AC3E}">
        <p14:creationId xmlns:p14="http://schemas.microsoft.com/office/powerpoint/2010/main" val="3409423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0935-D313-28D4-9C6B-E389D59302AB}"/>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Testcases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E7426DC-7615-8039-7005-01F9D2BA2C1B}"/>
              </a:ext>
            </a:extLst>
          </p:cNvPr>
          <p:cNvSpPr>
            <a:spLocks noGrp="1"/>
          </p:cNvSpPr>
          <p:nvPr>
            <p:ph idx="1"/>
          </p:nvPr>
        </p:nvSpPr>
        <p:spPr/>
        <p:txBody>
          <a:bodyPr/>
          <a:lstStyle/>
          <a:p>
            <a:pPr>
              <a:lnSpc>
                <a:spcPct val="150000"/>
              </a:lnSpc>
            </a:pPr>
            <a:r>
              <a:rPr lang="en-US" sz="1700" dirty="0">
                <a:solidFill>
                  <a:schemeClr val="bg1"/>
                </a:solidFill>
                <a:latin typeface="Nunito Sans" pitchFamily="2" charset="0"/>
              </a:rPr>
              <a:t>Signature Stripping Attack</a:t>
            </a:r>
          </a:p>
          <a:p>
            <a:pPr>
              <a:lnSpc>
                <a:spcPct val="150000"/>
              </a:lnSpc>
            </a:pPr>
            <a:r>
              <a:rPr lang="en-US" sz="1700" dirty="0">
                <a:solidFill>
                  <a:schemeClr val="bg1"/>
                </a:solidFill>
                <a:latin typeface="Nunito Sans" pitchFamily="2" charset="0"/>
              </a:rPr>
              <a:t>Certificate Faking</a:t>
            </a:r>
          </a:p>
          <a:p>
            <a:pPr>
              <a:lnSpc>
                <a:spcPct val="150000"/>
              </a:lnSpc>
            </a:pPr>
            <a:r>
              <a:rPr lang="en-US" sz="1700" dirty="0">
                <a:solidFill>
                  <a:schemeClr val="bg1"/>
                </a:solidFill>
                <a:latin typeface="Nunito Sans" pitchFamily="2" charset="0"/>
              </a:rPr>
              <a:t>XML Signature Wrapping (XSW) Attack (1 to 8)</a:t>
            </a:r>
          </a:p>
          <a:p>
            <a:pPr>
              <a:lnSpc>
                <a:spcPct val="150000"/>
              </a:lnSpc>
            </a:pPr>
            <a:r>
              <a:rPr lang="en-US" sz="1700" dirty="0">
                <a:solidFill>
                  <a:schemeClr val="bg1"/>
                </a:solidFill>
                <a:latin typeface="Nunito Sans" pitchFamily="2" charset="0"/>
              </a:rPr>
              <a:t>XXE via SAML</a:t>
            </a:r>
          </a:p>
          <a:p>
            <a:pPr>
              <a:lnSpc>
                <a:spcPct val="150000"/>
              </a:lnSpc>
            </a:pPr>
            <a:r>
              <a:rPr lang="en-US" sz="1700" dirty="0">
                <a:solidFill>
                  <a:schemeClr val="bg1"/>
                </a:solidFill>
                <a:latin typeface="Nunito Sans" pitchFamily="2" charset="0"/>
              </a:rPr>
              <a:t>Comment Injection </a:t>
            </a:r>
          </a:p>
          <a:p>
            <a:pPr>
              <a:lnSpc>
                <a:spcPct val="150000"/>
              </a:lnSpc>
            </a:pPr>
            <a:r>
              <a:rPr lang="en-US" sz="1700" dirty="0">
                <a:solidFill>
                  <a:schemeClr val="bg1"/>
                </a:solidFill>
                <a:latin typeface="Nunito Sans" pitchFamily="2" charset="0"/>
              </a:rPr>
              <a:t>Token Recipient Confusion</a:t>
            </a:r>
          </a:p>
          <a:p>
            <a:pPr>
              <a:lnSpc>
                <a:spcPct val="150000"/>
              </a:lnSpc>
            </a:pPr>
            <a:endParaRPr lang="en-US" sz="1700" dirty="0">
              <a:solidFill>
                <a:schemeClr val="bg1"/>
              </a:solidFill>
              <a:latin typeface="Nunito Sans" pitchFamily="2" charset="0"/>
            </a:endParaRPr>
          </a:p>
        </p:txBody>
      </p:sp>
    </p:spTree>
    <p:extLst>
      <p:ext uri="{BB962C8B-B14F-4D97-AF65-F5344CB8AC3E}">
        <p14:creationId xmlns:p14="http://schemas.microsoft.com/office/powerpoint/2010/main" val="1016140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7838-C532-1CE3-3E7C-0249FA590342}"/>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Signature Stripping Attack</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CA477D-A0D7-2F69-2C24-FFBCB2DD9C86}"/>
              </a:ext>
            </a:extLst>
          </p:cNvPr>
          <p:cNvSpPr>
            <a:spLocks noGrp="1"/>
          </p:cNvSpPr>
          <p:nvPr>
            <p:ph idx="1"/>
          </p:nvPr>
        </p:nvSpPr>
        <p:spPr>
          <a:xfrm>
            <a:off x="680322" y="2336873"/>
            <a:ext cx="6478762" cy="3599316"/>
          </a:xfrm>
        </p:spPr>
        <p:txBody>
          <a:bodyPr>
            <a:normAutofit/>
          </a:bodyPr>
          <a:lstStyle/>
          <a:p>
            <a:r>
              <a:rPr lang="en-US" sz="1500" dirty="0">
                <a:solidFill>
                  <a:schemeClr val="bg1"/>
                </a:solidFill>
                <a:latin typeface="Nunito Sans" pitchFamily="2" charset="0"/>
              </a:rPr>
              <a:t>In SAML, </a:t>
            </a:r>
            <a:r>
              <a:rPr lang="en-US" sz="1500" b="1" dirty="0">
                <a:solidFill>
                  <a:schemeClr val="bg1"/>
                </a:solidFill>
                <a:latin typeface="Nunito Sans" pitchFamily="2" charset="0"/>
              </a:rPr>
              <a:t>trust lives inside the XML Signature</a:t>
            </a:r>
            <a:r>
              <a:rPr lang="en-US" sz="1500" dirty="0">
                <a:solidFill>
                  <a:schemeClr val="bg1"/>
                </a:solidFill>
                <a:latin typeface="Nunito Sans" pitchFamily="2" charset="0"/>
              </a:rPr>
              <a:t>.</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If the Service Provider (SP) fails to </a:t>
            </a:r>
            <a:r>
              <a:rPr lang="en-US" sz="1500" i="1" dirty="0">
                <a:solidFill>
                  <a:schemeClr val="bg1"/>
                </a:solidFill>
                <a:latin typeface="Nunito Sans" pitchFamily="2" charset="0"/>
              </a:rPr>
              <a:t>strictly require</a:t>
            </a:r>
            <a:r>
              <a:rPr lang="en-US" sz="1500" dirty="0">
                <a:solidFill>
                  <a:schemeClr val="bg1"/>
                </a:solidFill>
                <a:latin typeface="Nunito Sans" pitchFamily="2" charset="0"/>
              </a:rPr>
              <a:t> and </a:t>
            </a:r>
            <a:r>
              <a:rPr lang="en-US" sz="1500" i="1" dirty="0">
                <a:solidFill>
                  <a:schemeClr val="bg1"/>
                </a:solidFill>
                <a:latin typeface="Nunito Sans" pitchFamily="2" charset="0"/>
              </a:rPr>
              <a:t>validate</a:t>
            </a:r>
            <a:r>
              <a:rPr lang="en-US" sz="1500" dirty="0">
                <a:solidFill>
                  <a:schemeClr val="bg1"/>
                </a:solidFill>
                <a:latin typeface="Nunito Sans" pitchFamily="2" charset="0"/>
              </a:rPr>
              <a:t> that signature, an attacker can:</a:t>
            </a:r>
          </a:p>
          <a:p>
            <a:pPr marL="0" indent="0">
              <a:buNone/>
            </a:pPr>
            <a:r>
              <a:rPr lang="en-US" sz="1500" dirty="0">
                <a:solidFill>
                  <a:schemeClr val="bg1"/>
                </a:solidFill>
                <a:latin typeface="Nunito Sans" pitchFamily="2" charset="0"/>
              </a:rPr>
              <a:t>	Remove the &lt;</a:t>
            </a:r>
            <a:r>
              <a:rPr lang="en-US" sz="1500" dirty="0" err="1">
                <a:solidFill>
                  <a:schemeClr val="bg1"/>
                </a:solidFill>
                <a:latin typeface="Nunito Sans" pitchFamily="2" charset="0"/>
              </a:rPr>
              <a:t>ds:Signature</a:t>
            </a:r>
            <a:r>
              <a:rPr lang="en-US" sz="1500" dirty="0">
                <a:solidFill>
                  <a:schemeClr val="bg1"/>
                </a:solidFill>
                <a:latin typeface="Nunito Sans" pitchFamily="2" charset="0"/>
              </a:rPr>
              <a:t>&gt; entirely</a:t>
            </a:r>
            <a:br>
              <a:rPr lang="en-US" sz="1500" dirty="0">
                <a:solidFill>
                  <a:schemeClr val="bg1"/>
                </a:solidFill>
                <a:latin typeface="Nunito Sans" pitchFamily="2" charset="0"/>
              </a:rPr>
            </a:br>
            <a:r>
              <a:rPr lang="en-US" sz="1500" dirty="0">
                <a:solidFill>
                  <a:schemeClr val="bg1"/>
                </a:solidFill>
                <a:latin typeface="Nunito Sans" pitchFamily="2" charset="0"/>
              </a:rPr>
              <a:t>	Modify critical fields like </a:t>
            </a:r>
            <a:r>
              <a:rPr lang="en-US" sz="1500" dirty="0" err="1">
                <a:solidFill>
                  <a:schemeClr val="bg1"/>
                </a:solidFill>
                <a:latin typeface="Nunito Sans" pitchFamily="2" charset="0"/>
              </a:rPr>
              <a:t>NameID</a:t>
            </a:r>
            <a:r>
              <a:rPr lang="en-US" sz="1500" dirty="0">
                <a:solidFill>
                  <a:schemeClr val="bg1"/>
                </a:solidFill>
                <a:latin typeface="Nunito Sans" pitchFamily="2" charset="0"/>
              </a:rPr>
              <a:t>, Attributes, or Audience</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Still get authenticated if the SP blindly parses the assertion</a:t>
            </a:r>
          </a:p>
          <a:p>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C5081B48-10E2-ACD3-F2E3-801A0898317E}"/>
              </a:ext>
            </a:extLst>
          </p:cNvPr>
          <p:cNvPicPr>
            <a:picLocks noChangeAspect="1"/>
          </p:cNvPicPr>
          <p:nvPr/>
        </p:nvPicPr>
        <p:blipFill>
          <a:blip r:embed="rId2"/>
          <a:stretch>
            <a:fillRect/>
          </a:stretch>
        </p:blipFill>
        <p:spPr>
          <a:xfrm>
            <a:off x="7251215" y="2336873"/>
            <a:ext cx="4751117" cy="3458410"/>
          </a:xfrm>
          <a:prstGeom prst="rect">
            <a:avLst/>
          </a:prstGeom>
        </p:spPr>
      </p:pic>
    </p:spTree>
    <p:extLst>
      <p:ext uri="{BB962C8B-B14F-4D97-AF65-F5344CB8AC3E}">
        <p14:creationId xmlns:p14="http://schemas.microsoft.com/office/powerpoint/2010/main" val="33102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CA0-2D3D-B0A7-6395-04DD53B71979}"/>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Signature Stripping Attack</a:t>
            </a:r>
            <a:endParaRPr lang="en-IN" sz="4000" b="1" dirty="0">
              <a:latin typeface="Nunito Sans" pitchFamily="2" charset="0"/>
            </a:endParaRPr>
          </a:p>
        </p:txBody>
      </p:sp>
      <p:pic>
        <p:nvPicPr>
          <p:cNvPr id="7" name="Picture 6">
            <a:extLst>
              <a:ext uri="{FF2B5EF4-FFF2-40B4-BE49-F238E27FC236}">
                <a16:creationId xmlns:a16="http://schemas.microsoft.com/office/drawing/2014/main" id="{FC584B5E-25FE-5955-AEB7-9DB671B59FF4}"/>
              </a:ext>
            </a:extLst>
          </p:cNvPr>
          <p:cNvPicPr>
            <a:picLocks noChangeAspect="1"/>
          </p:cNvPicPr>
          <p:nvPr/>
        </p:nvPicPr>
        <p:blipFill>
          <a:blip r:embed="rId2"/>
          <a:srcRect r="36114"/>
          <a:stretch>
            <a:fillRect/>
          </a:stretch>
        </p:blipFill>
        <p:spPr>
          <a:xfrm>
            <a:off x="943708" y="2278170"/>
            <a:ext cx="3392837" cy="4426674"/>
          </a:xfrm>
          <a:prstGeom prst="rect">
            <a:avLst/>
          </a:prstGeom>
        </p:spPr>
      </p:pic>
      <p:sp>
        <p:nvSpPr>
          <p:cNvPr id="10" name="TextBox 9">
            <a:extLst>
              <a:ext uri="{FF2B5EF4-FFF2-40B4-BE49-F238E27FC236}">
                <a16:creationId xmlns:a16="http://schemas.microsoft.com/office/drawing/2014/main" id="{47C687FA-8173-2080-43A9-D56D7BBAE4A9}"/>
              </a:ext>
            </a:extLst>
          </p:cNvPr>
          <p:cNvSpPr txBox="1"/>
          <p:nvPr/>
        </p:nvSpPr>
        <p:spPr>
          <a:xfrm>
            <a:off x="1111659" y="1978088"/>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2" name="TextBox 11">
            <a:extLst>
              <a:ext uri="{FF2B5EF4-FFF2-40B4-BE49-F238E27FC236}">
                <a16:creationId xmlns:a16="http://schemas.microsoft.com/office/drawing/2014/main" id="{16D4F25B-1B48-4B5E-35FA-BA11204F9883}"/>
              </a:ext>
            </a:extLst>
          </p:cNvPr>
          <p:cNvSpPr txBox="1"/>
          <p:nvPr/>
        </p:nvSpPr>
        <p:spPr>
          <a:xfrm>
            <a:off x="6934091" y="1978088"/>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14" name="Picture 13">
            <a:extLst>
              <a:ext uri="{FF2B5EF4-FFF2-40B4-BE49-F238E27FC236}">
                <a16:creationId xmlns:a16="http://schemas.microsoft.com/office/drawing/2014/main" id="{33FF036C-94DE-87E0-31D8-DE7553754A6A}"/>
              </a:ext>
            </a:extLst>
          </p:cNvPr>
          <p:cNvPicPr>
            <a:picLocks noChangeAspect="1"/>
          </p:cNvPicPr>
          <p:nvPr/>
        </p:nvPicPr>
        <p:blipFill>
          <a:blip r:embed="rId3"/>
          <a:srcRect r="30586"/>
          <a:stretch>
            <a:fillRect/>
          </a:stretch>
        </p:blipFill>
        <p:spPr>
          <a:xfrm>
            <a:off x="6571861" y="2278170"/>
            <a:ext cx="3814774" cy="4426674"/>
          </a:xfrm>
          <a:prstGeom prst="rect">
            <a:avLst/>
          </a:prstGeom>
        </p:spPr>
      </p:pic>
    </p:spTree>
    <p:extLst>
      <p:ext uri="{BB962C8B-B14F-4D97-AF65-F5344CB8AC3E}">
        <p14:creationId xmlns:p14="http://schemas.microsoft.com/office/powerpoint/2010/main" val="345333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196DE-54E8-333C-2E4A-E27A5EE84156}"/>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	</a:t>
            </a:r>
            <a:endParaRPr lang="en-IN" sz="4000" b="1" dirty="0">
              <a:latin typeface="Nunito Sans" pitchFamily="2" charset="0"/>
            </a:endParaRPr>
          </a:p>
        </p:txBody>
      </p:sp>
      <p:pic>
        <p:nvPicPr>
          <p:cNvPr id="5" name="Content Placeholder 4">
            <a:extLst>
              <a:ext uri="{FF2B5EF4-FFF2-40B4-BE49-F238E27FC236}">
                <a16:creationId xmlns:a16="http://schemas.microsoft.com/office/drawing/2014/main" id="{823A248F-6559-7AC9-2743-AA782C9FBA5A}"/>
              </a:ext>
            </a:extLst>
          </p:cNvPr>
          <p:cNvPicPr>
            <a:picLocks noGrp="1" noChangeAspect="1"/>
          </p:cNvPicPr>
          <p:nvPr>
            <p:ph idx="1"/>
          </p:nvPr>
        </p:nvPicPr>
        <p:blipFill>
          <a:blip r:embed="rId2"/>
          <a:stretch>
            <a:fillRect/>
          </a:stretch>
        </p:blipFill>
        <p:spPr>
          <a:xfrm>
            <a:off x="5196468" y="1979961"/>
            <a:ext cx="5227479" cy="4878039"/>
          </a:xfrm>
          <a:prstGeom prst="rect">
            <a:avLst/>
          </a:prstGeom>
        </p:spPr>
      </p:pic>
      <p:sp>
        <p:nvSpPr>
          <p:cNvPr id="6" name="TextBox 5">
            <a:extLst>
              <a:ext uri="{FF2B5EF4-FFF2-40B4-BE49-F238E27FC236}">
                <a16:creationId xmlns:a16="http://schemas.microsoft.com/office/drawing/2014/main" id="{96B22EF0-F404-B4A4-0A07-9E6493981F7D}"/>
              </a:ext>
            </a:extLst>
          </p:cNvPr>
          <p:cNvSpPr txBox="1"/>
          <p:nvPr/>
        </p:nvSpPr>
        <p:spPr>
          <a:xfrm>
            <a:off x="412595" y="2551836"/>
            <a:ext cx="4181707" cy="2140971"/>
          </a:xfrm>
          <a:prstGeom prst="rect">
            <a:avLst/>
          </a:prstGeom>
          <a:noFill/>
        </p:spPr>
        <p:txBody>
          <a:bodyPr wrap="square" rtlCol="0">
            <a:spAutoFit/>
          </a:bodyPr>
          <a:lstStyle/>
          <a:p>
            <a:pPr>
              <a:lnSpc>
                <a:spcPct val="150000"/>
              </a:lnSpc>
            </a:pPr>
            <a:r>
              <a:rPr lang="en-US" sz="1500" dirty="0">
                <a:solidFill>
                  <a:schemeClr val="bg1"/>
                </a:solidFill>
                <a:latin typeface="Nunito Sans" pitchFamily="2" charset="0"/>
              </a:rPr>
              <a:t>Best Practices: </a:t>
            </a:r>
          </a:p>
          <a:p>
            <a:pPr marL="342900" indent="-342900">
              <a:lnSpc>
                <a:spcPct val="150000"/>
              </a:lnSpc>
              <a:buAutoNum type="arabicPeriod"/>
            </a:pPr>
            <a:r>
              <a:rPr lang="en-US" sz="1500" dirty="0">
                <a:solidFill>
                  <a:schemeClr val="bg1"/>
                </a:solidFill>
                <a:latin typeface="Nunito Sans" pitchFamily="2" charset="0"/>
              </a:rPr>
              <a:t>Signature must be present</a:t>
            </a:r>
          </a:p>
          <a:p>
            <a:pPr marL="342900" indent="-342900">
              <a:lnSpc>
                <a:spcPct val="150000"/>
              </a:lnSpc>
              <a:buAutoNum type="arabicPeriod"/>
            </a:pPr>
            <a:r>
              <a:rPr lang="en-US" sz="1500" dirty="0">
                <a:solidFill>
                  <a:schemeClr val="bg1"/>
                </a:solidFill>
                <a:latin typeface="Nunito Sans" pitchFamily="2" charset="0"/>
              </a:rPr>
              <a:t>Check for signature at Response level</a:t>
            </a:r>
          </a:p>
          <a:p>
            <a:pPr marL="342900" indent="-342900">
              <a:lnSpc>
                <a:spcPct val="150000"/>
              </a:lnSpc>
              <a:buFontTx/>
              <a:buAutoNum type="arabicPeriod"/>
            </a:pPr>
            <a:r>
              <a:rPr lang="en-US" sz="1500" dirty="0">
                <a:solidFill>
                  <a:schemeClr val="bg1"/>
                </a:solidFill>
                <a:latin typeface="Nunito Sans" pitchFamily="2" charset="0"/>
              </a:rPr>
              <a:t>Check for signature at Assertion level</a:t>
            </a:r>
          </a:p>
          <a:p>
            <a:pPr marL="342900" indent="-342900">
              <a:lnSpc>
                <a:spcPct val="150000"/>
              </a:lnSpc>
              <a:buFontTx/>
              <a:buAutoNum type="arabicPeriod"/>
            </a:pPr>
            <a:r>
              <a:rPr lang="en-US" sz="1500" dirty="0">
                <a:solidFill>
                  <a:schemeClr val="bg1"/>
                </a:solidFill>
                <a:latin typeface="Nunito Sans" pitchFamily="2" charset="0"/>
              </a:rPr>
              <a:t>REJECT if no signature found</a:t>
            </a:r>
          </a:p>
          <a:p>
            <a:pPr marL="342900" indent="-342900">
              <a:lnSpc>
                <a:spcPct val="150000"/>
              </a:lnSpc>
              <a:buAutoNum type="arabicPeriod"/>
            </a:pPr>
            <a:endParaRPr lang="en-US" sz="1500" dirty="0">
              <a:solidFill>
                <a:schemeClr val="bg1"/>
              </a:solidFill>
              <a:latin typeface="Nunito Sans" pitchFamily="2" charset="0"/>
            </a:endParaRPr>
          </a:p>
        </p:txBody>
      </p:sp>
    </p:spTree>
    <p:extLst>
      <p:ext uri="{BB962C8B-B14F-4D97-AF65-F5344CB8AC3E}">
        <p14:creationId xmlns:p14="http://schemas.microsoft.com/office/powerpoint/2010/main" val="3107501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E867-6590-E314-F56C-9CC55682891D}"/>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Certificate Faking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019834BE-BED5-2F41-D612-E5EBA12F1FD0}"/>
              </a:ext>
            </a:extLst>
          </p:cNvPr>
          <p:cNvSpPr>
            <a:spLocks noGrp="1"/>
          </p:cNvSpPr>
          <p:nvPr>
            <p:ph idx="1"/>
          </p:nvPr>
        </p:nvSpPr>
        <p:spPr/>
        <p:txBody>
          <a:bodyPr>
            <a:normAutofit/>
          </a:bodyPr>
          <a:lstStyle/>
          <a:p>
            <a:r>
              <a:rPr lang="en-US" sz="1500" dirty="0">
                <a:solidFill>
                  <a:schemeClr val="bg1"/>
                </a:solidFill>
                <a:latin typeface="Nunito Sans" pitchFamily="2" charset="0"/>
              </a:rPr>
              <a:t>Certificate faking is the process of testing whether or not the Service Provider verifies that a trusted Identity Provider signed the SAML Message. </a:t>
            </a:r>
          </a:p>
          <a:p>
            <a:r>
              <a:rPr lang="en-US" sz="1500" dirty="0">
                <a:solidFill>
                  <a:schemeClr val="bg1"/>
                </a:solidFill>
                <a:latin typeface="Nunito Sans" pitchFamily="2" charset="0"/>
              </a:rPr>
              <a:t>The trust relationship between SP and IdP is established and should be verified each time a SAML Message is received. What this comes down to is using a self-signed certificate to sign the SAML Response or Assertion.</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207913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ml_signature_spoofing_demo">
            <a:hlinkClick r:id="" action="ppaction://media"/>
            <a:extLst>
              <a:ext uri="{FF2B5EF4-FFF2-40B4-BE49-F238E27FC236}">
                <a16:creationId xmlns:a16="http://schemas.microsoft.com/office/drawing/2014/main" id="{8A1C3FC8-0C19-DBBD-E3D7-3B5332823B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2440" y="0"/>
            <a:ext cx="8224246" cy="6951306"/>
          </a:xfrm>
          <a:prstGeom prst="rect">
            <a:avLst/>
          </a:prstGeom>
        </p:spPr>
      </p:pic>
    </p:spTree>
    <p:extLst>
      <p:ext uri="{BB962C8B-B14F-4D97-AF65-F5344CB8AC3E}">
        <p14:creationId xmlns:p14="http://schemas.microsoft.com/office/powerpoint/2010/main" val="198915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475F-CDC5-C488-8C98-C5E3C766C60F}"/>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4D0A470-0A1A-DFB0-7578-B1F68A7D174F}"/>
              </a:ext>
            </a:extLst>
          </p:cNvPr>
          <p:cNvSpPr>
            <a:spLocks noGrp="1"/>
          </p:cNvSpPr>
          <p:nvPr>
            <p:ph idx="1"/>
          </p:nvPr>
        </p:nvSpPr>
        <p:spPr/>
        <p:txBody>
          <a:bodyPr>
            <a:normAutofit/>
          </a:bodyPr>
          <a:lstStyle/>
          <a:p>
            <a:pPr marL="0" indent="0">
              <a:lnSpc>
                <a:spcPct val="150000"/>
              </a:lnSpc>
              <a:buNone/>
            </a:pPr>
            <a:r>
              <a:rPr lang="en-US" sz="1500" dirty="0">
                <a:solidFill>
                  <a:schemeClr val="bg1"/>
                </a:solidFill>
                <a:latin typeface="Nunito Sans" pitchFamily="2" charset="0"/>
              </a:rPr>
              <a:t>Multiple Mitigation Strategies </a:t>
            </a:r>
          </a:p>
          <a:p>
            <a:pPr marL="0" indent="0">
              <a:lnSpc>
                <a:spcPct val="150000"/>
              </a:lnSpc>
              <a:buNone/>
            </a:pPr>
            <a:r>
              <a:rPr lang="en-US" sz="1500" dirty="0">
                <a:solidFill>
                  <a:schemeClr val="bg1"/>
                </a:solidFill>
                <a:latin typeface="Nunito Sans" pitchFamily="2" charset="0"/>
              </a:rPr>
              <a:t>1. Certificate Pinning</a:t>
            </a:r>
          </a:p>
          <a:p>
            <a:pPr marL="0" indent="0">
              <a:lnSpc>
                <a:spcPct val="150000"/>
              </a:lnSpc>
              <a:buNone/>
            </a:pPr>
            <a:r>
              <a:rPr lang="en-US" sz="1500" dirty="0">
                <a:solidFill>
                  <a:schemeClr val="bg1"/>
                </a:solidFill>
                <a:latin typeface="Nunito Sans" pitchFamily="2" charset="0"/>
              </a:rPr>
              <a:t>2. </a:t>
            </a:r>
            <a:r>
              <a:rPr lang="en-IN" sz="1500" dirty="0">
                <a:solidFill>
                  <a:schemeClr val="bg1"/>
                </a:solidFill>
                <a:latin typeface="Nunito Sans" pitchFamily="2" charset="0"/>
              </a:rPr>
              <a:t>Certificate Chain Validation </a:t>
            </a:r>
          </a:p>
          <a:p>
            <a:pPr marL="0" indent="0">
              <a:lnSpc>
                <a:spcPct val="150000"/>
              </a:lnSpc>
              <a:buNone/>
            </a:pPr>
            <a:r>
              <a:rPr lang="en-IN" sz="1500" dirty="0">
                <a:solidFill>
                  <a:schemeClr val="bg1"/>
                </a:solidFill>
                <a:latin typeface="Nunito Sans" pitchFamily="2" charset="0"/>
              </a:rPr>
              <a:t>3. Certificate Revocation Checking</a:t>
            </a:r>
          </a:p>
          <a:p>
            <a:pPr marL="0" indent="0">
              <a:lnSpc>
                <a:spcPct val="150000"/>
              </a:lnSpc>
              <a:buNone/>
            </a:pPr>
            <a:r>
              <a:rPr lang="en-IN" sz="1500" dirty="0">
                <a:solidFill>
                  <a:schemeClr val="bg1"/>
                </a:solidFill>
                <a:latin typeface="Nunito Sans" pitchFamily="2" charset="0"/>
              </a:rPr>
              <a:t>4. Issuer-certificate Binding</a:t>
            </a:r>
          </a:p>
          <a:p>
            <a:pPr marL="0" indent="0">
              <a:lnSpc>
                <a:spcPct val="150000"/>
              </a:lnSpc>
              <a:buNone/>
            </a:pPr>
            <a:r>
              <a:rPr lang="en-IN" sz="1500" dirty="0">
                <a:solidFill>
                  <a:schemeClr val="bg1"/>
                </a:solidFill>
                <a:latin typeface="Nunito Sans" pitchFamily="2" charset="0"/>
              </a:rPr>
              <a:t>5. Multiple Certificate Validation </a:t>
            </a:r>
          </a:p>
          <a:p>
            <a:pPr>
              <a:lnSpc>
                <a:spcPct val="150000"/>
              </a:lnSpc>
            </a:pP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021440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4BD4-21EF-65BF-E942-1C60659F6D8E}"/>
              </a:ext>
            </a:extLst>
          </p:cNvPr>
          <p:cNvSpPr>
            <a:spLocks noGrp="1"/>
          </p:cNvSpPr>
          <p:nvPr>
            <p:ph type="title"/>
          </p:nvPr>
        </p:nvSpPr>
        <p:spPr>
          <a:xfrm>
            <a:off x="549692" y="781220"/>
            <a:ext cx="9613861" cy="1080938"/>
          </a:xfrm>
        </p:spPr>
        <p:txBody>
          <a:bodyPr vert="horz" lIns="91440" tIns="45720" rIns="91440" bIns="45720" rtlCol="0" anchor="ctr">
            <a:normAutofit/>
          </a:bodyPr>
          <a:lstStyle/>
          <a:p>
            <a:r>
              <a:rPr lang="en-US" sz="4000" b="1" dirty="0">
                <a:latin typeface="Nunito Sans" pitchFamily="2" charset="0"/>
              </a:rPr>
              <a:t>XML Signature Wrapping (XSW) attack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48A4E42-7EFE-E7D1-791B-00F61D11ACEC}"/>
              </a:ext>
            </a:extLst>
          </p:cNvPr>
          <p:cNvSpPr>
            <a:spLocks noGrp="1"/>
          </p:cNvSpPr>
          <p:nvPr>
            <p:ph idx="1"/>
          </p:nvPr>
        </p:nvSpPr>
        <p:spPr/>
        <p:txBody>
          <a:bodyPr/>
          <a:lstStyle/>
          <a:p>
            <a:r>
              <a:rPr lang="en-US" sz="1500" dirty="0">
                <a:solidFill>
                  <a:schemeClr val="bg1"/>
                </a:solidFill>
                <a:latin typeface="Nunito Sans" pitchFamily="2" charset="0"/>
              </a:rPr>
              <a:t>The XSW attack exploits a logic flaw in how applications process XML documents. The processing happens in two distinct steps, which an attacker can trick into looking at different data:</a:t>
            </a:r>
          </a:p>
          <a:p>
            <a:r>
              <a:rPr lang="en-US" sz="1500" b="1" dirty="0">
                <a:solidFill>
                  <a:schemeClr val="bg1"/>
                </a:solidFill>
                <a:latin typeface="Nunito Sans" pitchFamily="2" charset="0"/>
              </a:rPr>
              <a:t>Signature Validation:</a:t>
            </a:r>
            <a:r>
              <a:rPr lang="en-US" sz="1500" dirty="0">
                <a:solidFill>
                  <a:schemeClr val="bg1"/>
                </a:solidFill>
                <a:latin typeface="Nunito Sans" pitchFamily="2" charset="0"/>
              </a:rPr>
              <a:t> The application verifies the digital signature to ensure the data hasn't been tampered with. It does this by locating the specific element referenced by the signature (usually via an ID).</a:t>
            </a:r>
          </a:p>
          <a:p>
            <a:r>
              <a:rPr lang="en-US" sz="1500" b="1" dirty="0">
                <a:solidFill>
                  <a:schemeClr val="bg1"/>
                </a:solidFill>
                <a:latin typeface="Nunito Sans" pitchFamily="2" charset="0"/>
              </a:rPr>
              <a:t>Application Processing:</a:t>
            </a:r>
            <a:r>
              <a:rPr lang="en-US" sz="1500" dirty="0">
                <a:solidFill>
                  <a:schemeClr val="bg1"/>
                </a:solidFill>
                <a:latin typeface="Nunito Sans" pitchFamily="2" charset="0"/>
              </a:rPr>
              <a:t> The application parses the XML to actually use the data (like the user's identity). It often finds this data by searching the XML tree from the top down.</a:t>
            </a:r>
          </a:p>
          <a:p>
            <a:r>
              <a:rPr lang="en-US" sz="1500" b="1" dirty="0">
                <a:solidFill>
                  <a:schemeClr val="bg1"/>
                </a:solidFill>
                <a:latin typeface="Nunito Sans" pitchFamily="2" charset="0"/>
              </a:rPr>
              <a:t>The Exploit:</a:t>
            </a:r>
            <a:r>
              <a:rPr lang="en-US" sz="1500" dirty="0">
                <a:solidFill>
                  <a:schemeClr val="bg1"/>
                </a:solidFill>
                <a:latin typeface="Nunito Sans" pitchFamily="2" charset="0"/>
              </a:rPr>
              <a:t> An attacker moves the valid, signed data to a different location in the document (so the signature still passes validation) and places a </a:t>
            </a:r>
            <a:r>
              <a:rPr lang="en-US" sz="1500" b="1" dirty="0">
                <a:solidFill>
                  <a:schemeClr val="bg1"/>
                </a:solidFill>
                <a:latin typeface="Nunito Sans" pitchFamily="2" charset="0"/>
              </a:rPr>
              <a:t>fake, malicious element</a:t>
            </a:r>
            <a:r>
              <a:rPr lang="en-US" sz="1500" dirty="0">
                <a:solidFill>
                  <a:schemeClr val="bg1"/>
                </a:solidFill>
                <a:latin typeface="Nunito Sans" pitchFamily="2" charset="0"/>
              </a:rPr>
              <a:t> in the spot where the application expects to find the real data. The app verifies the hidden valid data but processes the visible fake data.</a:t>
            </a:r>
          </a:p>
          <a:p>
            <a:endParaRPr lang="en-IN" b="1" dirty="0"/>
          </a:p>
        </p:txBody>
      </p:sp>
    </p:spTree>
    <p:extLst>
      <p:ext uri="{BB962C8B-B14F-4D97-AF65-F5344CB8AC3E}">
        <p14:creationId xmlns:p14="http://schemas.microsoft.com/office/powerpoint/2010/main" val="222381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89F2-F3A2-1CF3-831B-41195CE1E50C}"/>
              </a:ext>
            </a:extLst>
          </p:cNvPr>
          <p:cNvSpPr>
            <a:spLocks noGrp="1"/>
          </p:cNvSpPr>
          <p:nvPr>
            <p:ph type="title"/>
          </p:nvPr>
        </p:nvSpPr>
        <p:spPr/>
        <p:txBody>
          <a:bodyPr>
            <a:normAutofit/>
          </a:bodyPr>
          <a:lstStyle/>
          <a:p>
            <a:r>
              <a:rPr lang="en-US" sz="4000" b="1" dirty="0">
                <a:latin typeface="Nunito Sans" pitchFamily="2" charset="0"/>
              </a:rPr>
              <a:t>Topics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23FF2B5-B844-613E-1A8C-D9417AF03EC4}"/>
              </a:ext>
            </a:extLst>
          </p:cNvPr>
          <p:cNvSpPr>
            <a:spLocks noGrp="1"/>
          </p:cNvSpPr>
          <p:nvPr>
            <p:ph idx="1"/>
          </p:nvPr>
        </p:nvSpPr>
        <p:spPr/>
        <p:txBody>
          <a:bodyPr/>
          <a:lstStyle/>
          <a:p>
            <a:pPr marL="457200" indent="-457200">
              <a:lnSpc>
                <a:spcPct val="100000"/>
              </a:lnSpc>
              <a:buFont typeface="+mj-lt"/>
              <a:buAutoNum type="arabicParenR"/>
            </a:pPr>
            <a:r>
              <a:rPr lang="en-IN" sz="2000" dirty="0">
                <a:solidFill>
                  <a:schemeClr val="bg1"/>
                </a:solidFill>
                <a:latin typeface="Nunito Sans" pitchFamily="2" charset="0"/>
              </a:rPr>
              <a:t>Introduction</a:t>
            </a:r>
          </a:p>
          <a:p>
            <a:pPr marL="457200" indent="-457200">
              <a:lnSpc>
                <a:spcPct val="100000"/>
              </a:lnSpc>
              <a:buFont typeface="+mj-lt"/>
              <a:buAutoNum type="arabicParenR"/>
            </a:pPr>
            <a:r>
              <a:rPr lang="en-IN" sz="2000" dirty="0">
                <a:solidFill>
                  <a:schemeClr val="bg1"/>
                </a:solidFill>
                <a:latin typeface="Nunito Sans" pitchFamily="2" charset="0"/>
              </a:rPr>
              <a:t>Core Components</a:t>
            </a:r>
          </a:p>
          <a:p>
            <a:pPr marL="457200" indent="-457200">
              <a:lnSpc>
                <a:spcPct val="100000"/>
              </a:lnSpc>
              <a:buFont typeface="+mj-lt"/>
              <a:buAutoNum type="arabicParenR"/>
            </a:pPr>
            <a:r>
              <a:rPr lang="en-IN" sz="2000" dirty="0">
                <a:solidFill>
                  <a:schemeClr val="bg1"/>
                </a:solidFill>
                <a:latin typeface="Nunito Sans" pitchFamily="2" charset="0"/>
              </a:rPr>
              <a:t>Testcases</a:t>
            </a:r>
          </a:p>
          <a:p>
            <a:pPr marL="457200" indent="-457200">
              <a:lnSpc>
                <a:spcPct val="100000"/>
              </a:lnSpc>
              <a:buFont typeface="+mj-lt"/>
              <a:buAutoNum type="arabicParenR"/>
            </a:pPr>
            <a:r>
              <a:rPr lang="en-US" sz="2000" dirty="0">
                <a:solidFill>
                  <a:schemeClr val="bg1"/>
                </a:solidFill>
                <a:latin typeface="Nunito Sans" pitchFamily="2" charset="0"/>
              </a:rPr>
              <a:t>Exploitation and Attack scenarios</a:t>
            </a:r>
          </a:p>
          <a:p>
            <a:pPr marL="457200" indent="-457200">
              <a:lnSpc>
                <a:spcPct val="100000"/>
              </a:lnSpc>
              <a:buFont typeface="+mj-lt"/>
              <a:buAutoNum type="arabicParenR"/>
            </a:pPr>
            <a:r>
              <a:rPr lang="en-US" sz="2000" dirty="0">
                <a:solidFill>
                  <a:schemeClr val="bg1"/>
                </a:solidFill>
                <a:latin typeface="Nunito Sans" pitchFamily="2" charset="0"/>
              </a:rPr>
              <a:t>Mitigations</a:t>
            </a:r>
          </a:p>
        </p:txBody>
      </p:sp>
    </p:spTree>
    <p:extLst>
      <p:ext uri="{BB962C8B-B14F-4D97-AF65-F5344CB8AC3E}">
        <p14:creationId xmlns:p14="http://schemas.microsoft.com/office/powerpoint/2010/main" val="12610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9E59-94C3-4E9E-6235-37407E462639}"/>
              </a:ext>
            </a:extLst>
          </p:cNvPr>
          <p:cNvSpPr>
            <a:spLocks noGrp="1"/>
          </p:cNvSpPr>
          <p:nvPr>
            <p:ph type="title"/>
          </p:nvPr>
        </p:nvSpPr>
        <p:spPr/>
        <p:txBody>
          <a:bodyPr>
            <a:normAutofit/>
          </a:bodyPr>
          <a:lstStyle/>
          <a:p>
            <a:r>
              <a:rPr lang="en-US" sz="4000" b="1" dirty="0">
                <a:latin typeface="Nunito Sans" pitchFamily="2" charset="0"/>
              </a:rPr>
              <a:t>XSW1 Attack</a:t>
            </a:r>
            <a:endParaRPr lang="en-IN" sz="4000" b="1" dirty="0">
              <a:latin typeface="Nunito Sans" pitchFamily="2" charset="0"/>
            </a:endParaRPr>
          </a:p>
        </p:txBody>
      </p:sp>
      <p:pic>
        <p:nvPicPr>
          <p:cNvPr id="5" name="Content Placeholder 4">
            <a:extLst>
              <a:ext uri="{FF2B5EF4-FFF2-40B4-BE49-F238E27FC236}">
                <a16:creationId xmlns:a16="http://schemas.microsoft.com/office/drawing/2014/main" id="{E06A8851-6EB8-453F-1364-923ADBD04A74}"/>
              </a:ext>
            </a:extLst>
          </p:cNvPr>
          <p:cNvPicPr>
            <a:picLocks noGrp="1" noChangeAspect="1"/>
          </p:cNvPicPr>
          <p:nvPr>
            <p:ph idx="1"/>
          </p:nvPr>
        </p:nvPicPr>
        <p:blipFill>
          <a:blip r:embed="rId3"/>
          <a:srcRect t="4925" r="12028"/>
          <a:stretch>
            <a:fillRect/>
          </a:stretch>
        </p:blipFill>
        <p:spPr>
          <a:xfrm>
            <a:off x="526684" y="2376392"/>
            <a:ext cx="4374040" cy="2925057"/>
          </a:xfrm>
          <a:prstGeom prst="rect">
            <a:avLst/>
          </a:prstGeom>
          <a:ln w="28575">
            <a:solidFill>
              <a:schemeClr val="bg1"/>
            </a:solidFill>
          </a:ln>
        </p:spPr>
      </p:pic>
      <p:pic>
        <p:nvPicPr>
          <p:cNvPr id="9" name="Picture 8">
            <a:extLst>
              <a:ext uri="{FF2B5EF4-FFF2-40B4-BE49-F238E27FC236}">
                <a16:creationId xmlns:a16="http://schemas.microsoft.com/office/drawing/2014/main" id="{03E620E9-EDFE-826A-8DAB-BF6D77D038B1}"/>
              </a:ext>
            </a:extLst>
          </p:cNvPr>
          <p:cNvPicPr>
            <a:picLocks noChangeAspect="1"/>
          </p:cNvPicPr>
          <p:nvPr/>
        </p:nvPicPr>
        <p:blipFill>
          <a:blip r:embed="rId4"/>
          <a:srcRect t="583" r="14537"/>
          <a:stretch>
            <a:fillRect/>
          </a:stretch>
        </p:blipFill>
        <p:spPr>
          <a:xfrm>
            <a:off x="6096000" y="2308849"/>
            <a:ext cx="3555268" cy="4403372"/>
          </a:xfrm>
          <a:prstGeom prst="rect">
            <a:avLst/>
          </a:prstGeom>
          <a:ln w="28575">
            <a:solidFill>
              <a:schemeClr val="bg1"/>
            </a:solidFill>
          </a:ln>
        </p:spPr>
      </p:pic>
      <p:sp>
        <p:nvSpPr>
          <p:cNvPr id="3" name="TextBox 2">
            <a:extLst>
              <a:ext uri="{FF2B5EF4-FFF2-40B4-BE49-F238E27FC236}">
                <a16:creationId xmlns:a16="http://schemas.microsoft.com/office/drawing/2014/main" id="{1F0129B0-83C8-5EFD-C5BB-7B911B3FBF00}"/>
              </a:ext>
            </a:extLst>
          </p:cNvPr>
          <p:cNvSpPr txBox="1"/>
          <p:nvPr/>
        </p:nvSpPr>
        <p:spPr>
          <a:xfrm>
            <a:off x="1111659" y="1978088"/>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4" name="TextBox 3">
            <a:extLst>
              <a:ext uri="{FF2B5EF4-FFF2-40B4-BE49-F238E27FC236}">
                <a16:creationId xmlns:a16="http://schemas.microsoft.com/office/drawing/2014/main" id="{EE9FD216-8604-6134-9F15-75476390D01E}"/>
              </a:ext>
            </a:extLst>
          </p:cNvPr>
          <p:cNvSpPr txBox="1"/>
          <p:nvPr/>
        </p:nvSpPr>
        <p:spPr>
          <a:xfrm>
            <a:off x="6402246" y="195657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2789117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0803-501E-3B2F-07DC-EEA0A7FD31FD}"/>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E63A0E-3A6A-723E-93B4-EF9D4D8DF166}"/>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IN" sz="1500" dirty="0">
                <a:solidFill>
                  <a:schemeClr val="bg1"/>
                </a:solidFill>
                <a:latin typeface="Nunito Sans" pitchFamily="2" charset="0"/>
              </a:rPr>
              <a:t>Processing the first Response without verifying it's the signed one</a:t>
            </a:r>
          </a:p>
          <a:p>
            <a:r>
              <a:rPr lang="en-IN" sz="1500" dirty="0">
                <a:solidFill>
                  <a:schemeClr val="bg1"/>
                </a:solidFill>
                <a:latin typeface="Nunito Sans" pitchFamily="2" charset="0"/>
              </a:rPr>
              <a:t>Signature validation checks for any valid signature, not the one for the processed Response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7" name="Picture 6">
            <a:extLst>
              <a:ext uri="{FF2B5EF4-FFF2-40B4-BE49-F238E27FC236}">
                <a16:creationId xmlns:a16="http://schemas.microsoft.com/office/drawing/2014/main" id="{E12BDDC4-371A-D1E9-DEC5-A0893D8C0E9A}"/>
              </a:ext>
            </a:extLst>
          </p:cNvPr>
          <p:cNvPicPr>
            <a:picLocks noChangeAspect="1"/>
          </p:cNvPicPr>
          <p:nvPr/>
        </p:nvPicPr>
        <p:blipFill>
          <a:blip r:embed="rId2"/>
          <a:stretch>
            <a:fillRect/>
          </a:stretch>
        </p:blipFill>
        <p:spPr>
          <a:xfrm>
            <a:off x="810012" y="2727842"/>
            <a:ext cx="6355897" cy="1116851"/>
          </a:xfrm>
          <a:prstGeom prst="rect">
            <a:avLst/>
          </a:prstGeom>
        </p:spPr>
      </p:pic>
    </p:spTree>
    <p:extLst>
      <p:ext uri="{BB962C8B-B14F-4D97-AF65-F5344CB8AC3E}">
        <p14:creationId xmlns:p14="http://schemas.microsoft.com/office/powerpoint/2010/main" val="35605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CE97-F62F-A919-E3DA-73AFC31D8B31}"/>
              </a:ext>
            </a:extLst>
          </p:cNvPr>
          <p:cNvSpPr>
            <a:spLocks noGrp="1"/>
          </p:cNvSpPr>
          <p:nvPr>
            <p:ph type="title"/>
          </p:nvPr>
        </p:nvSpPr>
        <p:spPr/>
        <p:txBody>
          <a:bodyPr>
            <a:normAutofit/>
          </a:bodyPr>
          <a:lstStyle/>
          <a:p>
            <a:r>
              <a:rPr lang="en-US" sz="4000" b="1" dirty="0">
                <a:latin typeface="Nunito Sans" pitchFamily="2" charset="0"/>
              </a:rPr>
              <a:t>XSW2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23C5DE8F-9172-FECE-278E-8EB4E4FCFD13}"/>
              </a:ext>
            </a:extLst>
          </p:cNvPr>
          <p:cNvPicPr>
            <a:picLocks noChangeAspect="1"/>
          </p:cNvPicPr>
          <p:nvPr/>
        </p:nvPicPr>
        <p:blipFill>
          <a:blip r:embed="rId3"/>
          <a:srcRect r="45366"/>
          <a:stretch>
            <a:fillRect/>
          </a:stretch>
        </p:blipFill>
        <p:spPr>
          <a:xfrm>
            <a:off x="508325" y="2399898"/>
            <a:ext cx="3566708" cy="4173323"/>
          </a:xfrm>
          <a:prstGeom prst="rect">
            <a:avLst/>
          </a:prstGeom>
          <a:ln w="28575">
            <a:solidFill>
              <a:schemeClr val="bg1"/>
            </a:solidFill>
          </a:ln>
        </p:spPr>
      </p:pic>
      <p:pic>
        <p:nvPicPr>
          <p:cNvPr id="8" name="Picture 7">
            <a:extLst>
              <a:ext uri="{FF2B5EF4-FFF2-40B4-BE49-F238E27FC236}">
                <a16:creationId xmlns:a16="http://schemas.microsoft.com/office/drawing/2014/main" id="{CFE6F70A-D814-769D-E9F9-8B002F1F050C}"/>
              </a:ext>
            </a:extLst>
          </p:cNvPr>
          <p:cNvPicPr>
            <a:picLocks noChangeAspect="1"/>
          </p:cNvPicPr>
          <p:nvPr/>
        </p:nvPicPr>
        <p:blipFill>
          <a:blip r:embed="rId4"/>
          <a:srcRect r="45366"/>
          <a:stretch>
            <a:fillRect/>
          </a:stretch>
        </p:blipFill>
        <p:spPr>
          <a:xfrm>
            <a:off x="6563297" y="2399898"/>
            <a:ext cx="3923716" cy="3638550"/>
          </a:xfrm>
          <a:prstGeom prst="rect">
            <a:avLst/>
          </a:prstGeom>
          <a:ln w="28575">
            <a:solidFill>
              <a:schemeClr val="bg1"/>
            </a:solidFill>
          </a:ln>
        </p:spPr>
      </p:pic>
      <p:sp>
        <p:nvSpPr>
          <p:cNvPr id="9" name="TextBox 8">
            <a:extLst>
              <a:ext uri="{FF2B5EF4-FFF2-40B4-BE49-F238E27FC236}">
                <a16:creationId xmlns:a16="http://schemas.microsoft.com/office/drawing/2014/main" id="{22CFB168-8268-53D5-6543-5A546BFD2735}"/>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79216F15-92D3-453E-8FB1-A06910281583}"/>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799494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72EF4-43DB-B87C-8C33-9BE48D7D2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E6D80-D087-F965-DB41-71E83036664A}"/>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F658B6D-D114-393A-0BAE-5CF7D04BEB55}"/>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first Response without verifying it's the signed one</a:t>
            </a:r>
          </a:p>
          <a:p>
            <a:r>
              <a:rPr lang="en-US" sz="1500" dirty="0">
                <a:solidFill>
                  <a:schemeClr val="bg1"/>
                </a:solidFill>
                <a:latin typeface="Nunito Sans" pitchFamily="2" charset="0"/>
              </a:rPr>
              <a:t>Signature validation checks for any valid signature, not the one for the processed Response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C7E3FD61-28A1-EFF8-489B-7221013B1994}"/>
              </a:ext>
            </a:extLst>
          </p:cNvPr>
          <p:cNvPicPr>
            <a:picLocks noChangeAspect="1"/>
          </p:cNvPicPr>
          <p:nvPr/>
        </p:nvPicPr>
        <p:blipFill>
          <a:blip r:embed="rId2"/>
          <a:stretch>
            <a:fillRect/>
          </a:stretch>
        </p:blipFill>
        <p:spPr>
          <a:xfrm>
            <a:off x="872120" y="2751073"/>
            <a:ext cx="7648575" cy="1057275"/>
          </a:xfrm>
          <a:prstGeom prst="rect">
            <a:avLst/>
          </a:prstGeom>
          <a:ln w="28575">
            <a:solidFill>
              <a:schemeClr val="bg1"/>
            </a:solidFill>
          </a:ln>
        </p:spPr>
      </p:pic>
    </p:spTree>
    <p:extLst>
      <p:ext uri="{BB962C8B-B14F-4D97-AF65-F5344CB8AC3E}">
        <p14:creationId xmlns:p14="http://schemas.microsoft.com/office/powerpoint/2010/main" val="1978530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16DD-DCD5-1885-B2B7-05D5FDA5C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DBD33-8B11-C6CD-9EA8-A5FD869F0C72}"/>
              </a:ext>
            </a:extLst>
          </p:cNvPr>
          <p:cNvSpPr>
            <a:spLocks noGrp="1"/>
          </p:cNvSpPr>
          <p:nvPr>
            <p:ph type="title"/>
          </p:nvPr>
        </p:nvSpPr>
        <p:spPr/>
        <p:txBody>
          <a:bodyPr>
            <a:normAutofit/>
          </a:bodyPr>
          <a:lstStyle/>
          <a:p>
            <a:r>
              <a:rPr lang="en-US" sz="4000" b="1" dirty="0">
                <a:latin typeface="Nunito Sans" pitchFamily="2" charset="0"/>
              </a:rPr>
              <a:t>XSW3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0C951FE6-BBCD-F9C7-F6F9-0F2604C18669}"/>
              </a:ext>
            </a:extLst>
          </p:cNvPr>
          <p:cNvPicPr>
            <a:picLocks noChangeAspect="1"/>
          </p:cNvPicPr>
          <p:nvPr/>
        </p:nvPicPr>
        <p:blipFill>
          <a:blip r:embed="rId3"/>
          <a:srcRect r="45366"/>
          <a:stretch>
            <a:fillRect/>
          </a:stretch>
        </p:blipFill>
        <p:spPr>
          <a:xfrm>
            <a:off x="508325" y="2399898"/>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27B2298C-DF2A-9625-66F8-F507CABA592F}"/>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D6BD7BA6-EA54-2D6B-38DC-82C5381C39BC}"/>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7" name="Picture 6">
            <a:extLst>
              <a:ext uri="{FF2B5EF4-FFF2-40B4-BE49-F238E27FC236}">
                <a16:creationId xmlns:a16="http://schemas.microsoft.com/office/drawing/2014/main" id="{42D80945-2CE8-1705-6709-655304F1CE3B}"/>
              </a:ext>
            </a:extLst>
          </p:cNvPr>
          <p:cNvPicPr>
            <a:picLocks noChangeAspect="1"/>
          </p:cNvPicPr>
          <p:nvPr/>
        </p:nvPicPr>
        <p:blipFill>
          <a:blip r:embed="rId4"/>
          <a:srcRect r="42043"/>
          <a:stretch>
            <a:fillRect/>
          </a:stretch>
        </p:blipFill>
        <p:spPr>
          <a:xfrm>
            <a:off x="6504288" y="2358611"/>
            <a:ext cx="3669755" cy="4214610"/>
          </a:xfrm>
          <a:prstGeom prst="rect">
            <a:avLst/>
          </a:prstGeom>
        </p:spPr>
      </p:pic>
    </p:spTree>
    <p:extLst>
      <p:ext uri="{BB962C8B-B14F-4D97-AF65-F5344CB8AC3E}">
        <p14:creationId xmlns:p14="http://schemas.microsoft.com/office/powerpoint/2010/main" val="293662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198B-07F9-B615-E4DA-928EA1633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5F465-F032-21A0-F57F-0B2D847188F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14BB2487-8100-1CB3-4F7C-EC230EBE70CD}"/>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first Assertion without verifying it's the signed one</a:t>
            </a:r>
          </a:p>
          <a:p>
            <a:r>
              <a:rPr lang="en-US" sz="1500" dirty="0">
                <a:solidFill>
                  <a:schemeClr val="bg1"/>
                </a:solidFill>
                <a:latin typeface="Nunito Sans" pitchFamily="2" charset="0"/>
              </a:rPr>
              <a:t>Response signature is valid, but the wrong Assertion is processed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892DAE59-F30A-C62F-8986-E12F61876F49}"/>
              </a:ext>
            </a:extLst>
          </p:cNvPr>
          <p:cNvPicPr>
            <a:picLocks noChangeAspect="1"/>
          </p:cNvPicPr>
          <p:nvPr/>
        </p:nvPicPr>
        <p:blipFill>
          <a:blip r:embed="rId2"/>
          <a:stretch>
            <a:fillRect/>
          </a:stretch>
        </p:blipFill>
        <p:spPr>
          <a:xfrm>
            <a:off x="783966" y="2740576"/>
            <a:ext cx="7600950" cy="1171575"/>
          </a:xfrm>
          <a:prstGeom prst="rect">
            <a:avLst/>
          </a:prstGeom>
        </p:spPr>
      </p:pic>
    </p:spTree>
    <p:extLst>
      <p:ext uri="{BB962C8B-B14F-4D97-AF65-F5344CB8AC3E}">
        <p14:creationId xmlns:p14="http://schemas.microsoft.com/office/powerpoint/2010/main" val="2107104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93B2-46AC-BEB6-CDFD-D4726BEB4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777507-4C65-121E-FFE3-6A922F9880B3}"/>
              </a:ext>
            </a:extLst>
          </p:cNvPr>
          <p:cNvSpPr>
            <a:spLocks noGrp="1"/>
          </p:cNvSpPr>
          <p:nvPr>
            <p:ph type="title"/>
          </p:nvPr>
        </p:nvSpPr>
        <p:spPr/>
        <p:txBody>
          <a:bodyPr>
            <a:normAutofit/>
          </a:bodyPr>
          <a:lstStyle/>
          <a:p>
            <a:r>
              <a:rPr lang="en-US" sz="4000" b="1" dirty="0">
                <a:latin typeface="Nunito Sans" pitchFamily="2" charset="0"/>
              </a:rPr>
              <a:t>XSW4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95C170A9-4410-4B98-B9E8-037996664501}"/>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5146C91C-DD88-4EB6-5DB1-5D6C8D2C194C}"/>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31AD749B-C48E-E859-7B12-6D40BEF83334}"/>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FDAC4D60-B36D-2660-C6DB-27C88A5CF807}"/>
              </a:ext>
            </a:extLst>
          </p:cNvPr>
          <p:cNvPicPr>
            <a:picLocks noChangeAspect="1"/>
          </p:cNvPicPr>
          <p:nvPr/>
        </p:nvPicPr>
        <p:blipFill>
          <a:blip r:embed="rId4"/>
          <a:stretch>
            <a:fillRect/>
          </a:stretch>
        </p:blipFill>
        <p:spPr>
          <a:xfrm>
            <a:off x="6301277" y="2367942"/>
            <a:ext cx="3813566" cy="4214610"/>
          </a:xfrm>
          <a:prstGeom prst="rect">
            <a:avLst/>
          </a:prstGeom>
          <a:ln w="28575">
            <a:solidFill>
              <a:schemeClr val="bg1"/>
            </a:solidFill>
          </a:ln>
        </p:spPr>
      </p:pic>
    </p:spTree>
    <p:extLst>
      <p:ext uri="{BB962C8B-B14F-4D97-AF65-F5344CB8AC3E}">
        <p14:creationId xmlns:p14="http://schemas.microsoft.com/office/powerpoint/2010/main" val="59569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6B05-C8E7-C48B-DD99-795239891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AC4F6-374E-2FAC-3821-A89B42E6EB7B}"/>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D85E34F1-E1A0-7236-01E2-0F3CFC988091}"/>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Recursive processing of nested Assertions without signature checks</a:t>
            </a:r>
          </a:p>
          <a:p>
            <a:r>
              <a:rPr lang="en-US" sz="1500" dirty="0">
                <a:solidFill>
                  <a:schemeClr val="bg1"/>
                </a:solidFill>
                <a:latin typeface="Nunito Sans" pitchFamily="2" charset="0"/>
              </a:rPr>
              <a:t>Response signature is valid, but nested Assertions are not signed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AA526053-5AF5-43ED-A455-5C409D01854C}"/>
              </a:ext>
            </a:extLst>
          </p:cNvPr>
          <p:cNvPicPr>
            <a:picLocks noChangeAspect="1"/>
          </p:cNvPicPr>
          <p:nvPr/>
        </p:nvPicPr>
        <p:blipFill>
          <a:blip r:embed="rId2"/>
          <a:stretch>
            <a:fillRect/>
          </a:stretch>
        </p:blipFill>
        <p:spPr>
          <a:xfrm>
            <a:off x="872704" y="2635994"/>
            <a:ext cx="6549392" cy="1963996"/>
          </a:xfrm>
          <a:prstGeom prst="rect">
            <a:avLst/>
          </a:prstGeom>
        </p:spPr>
      </p:pic>
    </p:spTree>
    <p:extLst>
      <p:ext uri="{BB962C8B-B14F-4D97-AF65-F5344CB8AC3E}">
        <p14:creationId xmlns:p14="http://schemas.microsoft.com/office/powerpoint/2010/main" val="297519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8C7B-A78A-E8DF-D868-04DFFC65F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7F564-0DC4-4CA2-B75F-6AF31F68785E}"/>
              </a:ext>
            </a:extLst>
          </p:cNvPr>
          <p:cNvSpPr>
            <a:spLocks noGrp="1"/>
          </p:cNvSpPr>
          <p:nvPr>
            <p:ph type="title"/>
          </p:nvPr>
        </p:nvSpPr>
        <p:spPr/>
        <p:txBody>
          <a:bodyPr>
            <a:normAutofit/>
          </a:bodyPr>
          <a:lstStyle/>
          <a:p>
            <a:r>
              <a:rPr lang="en-US" sz="4000" b="1" dirty="0">
                <a:latin typeface="Nunito Sans" pitchFamily="2" charset="0"/>
              </a:rPr>
              <a:t>XSW5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12FAA179-CB5B-41CF-9018-BCD65456ADA3}"/>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60D03F00-8AF8-B611-65A4-76E7DF1FCEBB}"/>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AEE18629-8086-AFAD-58C9-63EC42B5565A}"/>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611D0275-6F36-6957-00D6-345B6017F872}"/>
              </a:ext>
            </a:extLst>
          </p:cNvPr>
          <p:cNvPicPr>
            <a:picLocks noChangeAspect="1"/>
          </p:cNvPicPr>
          <p:nvPr/>
        </p:nvPicPr>
        <p:blipFill>
          <a:blip r:embed="rId4"/>
          <a:stretch>
            <a:fillRect/>
          </a:stretch>
        </p:blipFill>
        <p:spPr>
          <a:xfrm>
            <a:off x="6494957" y="2409229"/>
            <a:ext cx="4378522" cy="3230426"/>
          </a:xfrm>
          <a:prstGeom prst="rect">
            <a:avLst/>
          </a:prstGeom>
          <a:ln w="28575">
            <a:solidFill>
              <a:schemeClr val="bg1"/>
            </a:solidFill>
          </a:ln>
        </p:spPr>
      </p:pic>
    </p:spTree>
    <p:extLst>
      <p:ext uri="{BB962C8B-B14F-4D97-AF65-F5344CB8AC3E}">
        <p14:creationId xmlns:p14="http://schemas.microsoft.com/office/powerpoint/2010/main" val="851406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BCB8-7838-FD9B-3AD0-932562493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7F684-E16F-D4AE-A365-F151DE6EB7E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7A779E7D-E224-D85B-DF53-DE8ACE521CAC}"/>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all Assertions in the Response, including unsigned ones</a:t>
            </a:r>
          </a:p>
          <a:p>
            <a:r>
              <a:rPr lang="en-US" sz="1500" dirty="0">
                <a:solidFill>
                  <a:schemeClr val="bg1"/>
                </a:solidFill>
                <a:latin typeface="Nunito Sans" pitchFamily="2" charset="0"/>
              </a:rPr>
              <a:t>Response signature is valid, but individual Assertion signatures are not checked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E759CADF-BF8D-541B-300F-4FCA966C3B36}"/>
              </a:ext>
            </a:extLst>
          </p:cNvPr>
          <p:cNvPicPr>
            <a:picLocks noChangeAspect="1"/>
          </p:cNvPicPr>
          <p:nvPr/>
        </p:nvPicPr>
        <p:blipFill>
          <a:blip r:embed="rId2"/>
          <a:stretch>
            <a:fillRect/>
          </a:stretch>
        </p:blipFill>
        <p:spPr>
          <a:xfrm>
            <a:off x="751405" y="2696838"/>
            <a:ext cx="7591425" cy="1800225"/>
          </a:xfrm>
          <a:prstGeom prst="rect">
            <a:avLst/>
          </a:prstGeom>
        </p:spPr>
      </p:pic>
    </p:spTree>
    <p:extLst>
      <p:ext uri="{BB962C8B-B14F-4D97-AF65-F5344CB8AC3E}">
        <p14:creationId xmlns:p14="http://schemas.microsoft.com/office/powerpoint/2010/main" val="352259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804-4474-A0E2-8E9F-62751838460E}"/>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Single Sign-on (SSO) </a:t>
            </a:r>
            <a:endParaRPr lang="en-IN" sz="4000" b="1" dirty="0">
              <a:latin typeface="Nunito Sans" pitchFamily="2" charset="0"/>
            </a:endParaRPr>
          </a:p>
        </p:txBody>
      </p:sp>
      <p:pic>
        <p:nvPicPr>
          <p:cNvPr id="8" name="Content Placeholder 7">
            <a:extLst>
              <a:ext uri="{FF2B5EF4-FFF2-40B4-BE49-F238E27FC236}">
                <a16:creationId xmlns:a16="http://schemas.microsoft.com/office/drawing/2014/main" id="{DF01B499-4734-9702-8D78-BF9FEA130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96" y="3545681"/>
            <a:ext cx="6867525" cy="2628900"/>
          </a:xfrm>
          <a:ln w="28575">
            <a:solidFill>
              <a:srgbClr val="010207"/>
            </a:solidFill>
          </a:ln>
        </p:spPr>
      </p:pic>
      <p:pic>
        <p:nvPicPr>
          <p:cNvPr id="9" name="Picture 8">
            <a:extLst>
              <a:ext uri="{FF2B5EF4-FFF2-40B4-BE49-F238E27FC236}">
                <a16:creationId xmlns:a16="http://schemas.microsoft.com/office/drawing/2014/main" id="{CC27FAA3-A0B9-9FFA-23BB-6882DDA0E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264" y="3545681"/>
            <a:ext cx="2886812" cy="2628900"/>
          </a:xfrm>
          <a:prstGeom prst="rect">
            <a:avLst/>
          </a:prstGeom>
          <a:ln w="28575">
            <a:solidFill>
              <a:schemeClr val="bg1"/>
            </a:solidFill>
          </a:ln>
        </p:spPr>
      </p:pic>
      <p:sp>
        <p:nvSpPr>
          <p:cNvPr id="10" name="TextBox 9">
            <a:extLst>
              <a:ext uri="{FF2B5EF4-FFF2-40B4-BE49-F238E27FC236}">
                <a16:creationId xmlns:a16="http://schemas.microsoft.com/office/drawing/2014/main" id="{AD8AD48E-C9FA-4CD7-B766-7EA3836CF997}"/>
              </a:ext>
            </a:extLst>
          </p:cNvPr>
          <p:cNvSpPr txBox="1"/>
          <p:nvPr/>
        </p:nvSpPr>
        <p:spPr>
          <a:xfrm>
            <a:off x="518396" y="2105561"/>
            <a:ext cx="9613861" cy="784830"/>
          </a:xfrm>
          <a:prstGeom prst="rect">
            <a:avLst/>
          </a:prstGeom>
          <a:noFill/>
        </p:spPr>
        <p:txBody>
          <a:bodyPr wrap="square" rtlCol="0">
            <a:spAutoFit/>
          </a:bodyPr>
          <a:lstStyle/>
          <a:p>
            <a:r>
              <a:rPr lang="en-US" sz="1500" dirty="0">
                <a:solidFill>
                  <a:schemeClr val="bg1"/>
                </a:solidFill>
                <a:latin typeface="Nunito Sans" pitchFamily="2" charset="0"/>
              </a:rPr>
              <a:t>SSO (Single Sign-on) is a user authentication method that allows users to do authentication with multiple applications using a single set of credentials. Users can log in once into the system and gain access to all the authorized resources without the need for additional authentication.</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1358337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A5363-5BF2-F589-476E-4B65B605E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D9649-D6EA-CD41-1E07-EAC22D87309F}"/>
              </a:ext>
            </a:extLst>
          </p:cNvPr>
          <p:cNvSpPr>
            <a:spLocks noGrp="1"/>
          </p:cNvSpPr>
          <p:nvPr>
            <p:ph type="title"/>
          </p:nvPr>
        </p:nvSpPr>
        <p:spPr/>
        <p:txBody>
          <a:bodyPr>
            <a:normAutofit/>
          </a:bodyPr>
          <a:lstStyle/>
          <a:p>
            <a:r>
              <a:rPr lang="en-US" sz="4000" b="1" dirty="0">
                <a:latin typeface="Nunito Sans" pitchFamily="2" charset="0"/>
              </a:rPr>
              <a:t>XSW6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E1DA44E6-199A-9F2A-0A7C-7D1AA96595D7}"/>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E64C3EF7-0286-FB5B-7BD6-E29573BAECDB}"/>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FB20119F-FA99-4ABE-7665-1645A34F2FD4}"/>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70657B0D-FC50-B23D-C6DD-9FDC7672E475}"/>
              </a:ext>
            </a:extLst>
          </p:cNvPr>
          <p:cNvPicPr>
            <a:picLocks noChangeAspect="1"/>
          </p:cNvPicPr>
          <p:nvPr/>
        </p:nvPicPr>
        <p:blipFill>
          <a:blip r:embed="rId4"/>
          <a:stretch>
            <a:fillRect/>
          </a:stretch>
        </p:blipFill>
        <p:spPr>
          <a:xfrm>
            <a:off x="5844753" y="2358611"/>
            <a:ext cx="4962525" cy="2771775"/>
          </a:xfrm>
          <a:prstGeom prst="rect">
            <a:avLst/>
          </a:prstGeom>
          <a:ln w="28575">
            <a:solidFill>
              <a:schemeClr val="bg1"/>
            </a:solidFill>
          </a:ln>
        </p:spPr>
      </p:pic>
      <p:sp>
        <p:nvSpPr>
          <p:cNvPr id="8" name="TextBox 7">
            <a:extLst>
              <a:ext uri="{FF2B5EF4-FFF2-40B4-BE49-F238E27FC236}">
                <a16:creationId xmlns:a16="http://schemas.microsoft.com/office/drawing/2014/main" id="{EBF68303-1934-84AE-4F9E-7E5B8238A0ED}"/>
              </a:ext>
            </a:extLst>
          </p:cNvPr>
          <p:cNvSpPr txBox="1"/>
          <p:nvPr/>
        </p:nvSpPr>
        <p:spPr>
          <a:xfrm>
            <a:off x="5698088" y="5453551"/>
            <a:ext cx="6097554" cy="553998"/>
          </a:xfrm>
          <a:prstGeom prst="rect">
            <a:avLst/>
          </a:prstGeom>
          <a:noFill/>
        </p:spPr>
        <p:txBody>
          <a:bodyPr wrap="square">
            <a:spAutoFit/>
          </a:bodyPr>
          <a:lstStyle/>
          <a:p>
            <a:r>
              <a:rPr lang="en-US" sz="1500" b="1" dirty="0">
                <a:solidFill>
                  <a:schemeClr val="bg1"/>
                </a:solidFill>
                <a:latin typeface="Nunito Sans" pitchFamily="2" charset="0"/>
              </a:rPr>
              <a:t>Note #</a:t>
            </a:r>
            <a:br>
              <a:rPr lang="en-US" sz="1500" b="1" dirty="0">
                <a:solidFill>
                  <a:schemeClr val="bg1"/>
                </a:solidFill>
                <a:latin typeface="Nunito Sans" pitchFamily="2" charset="0"/>
              </a:rPr>
            </a:br>
            <a:r>
              <a:rPr lang="en-US" sz="1500" b="1" dirty="0">
                <a:solidFill>
                  <a:schemeClr val="bg1"/>
                </a:solidFill>
                <a:latin typeface="Nunito Sans" pitchFamily="2" charset="0"/>
              </a:rPr>
              <a:t>Works if, </a:t>
            </a:r>
            <a:r>
              <a:rPr lang="en-US" sz="1500" dirty="0">
                <a:solidFill>
                  <a:schemeClr val="bg1"/>
                </a:solidFill>
                <a:latin typeface="Nunito Sans" pitchFamily="2" charset="0"/>
              </a:rPr>
              <a:t>SP does </a:t>
            </a:r>
            <a:r>
              <a:rPr lang="en-US" sz="1500" b="1" dirty="0">
                <a:solidFill>
                  <a:schemeClr val="bg1"/>
                </a:solidFill>
                <a:latin typeface="Nunito Sans" pitchFamily="2" charset="0"/>
              </a:rPr>
              <a:t>not require Assertion signature</a:t>
            </a:r>
            <a:endParaRPr lang="en-US" sz="1500" dirty="0">
              <a:solidFill>
                <a:schemeClr val="bg1"/>
              </a:solidFill>
              <a:latin typeface="Nunito Sans" pitchFamily="2" charset="0"/>
            </a:endParaRPr>
          </a:p>
        </p:txBody>
      </p:sp>
    </p:spTree>
    <p:extLst>
      <p:ext uri="{BB962C8B-B14F-4D97-AF65-F5344CB8AC3E}">
        <p14:creationId xmlns:p14="http://schemas.microsoft.com/office/powerpoint/2010/main" val="115350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DBCA-8750-E0F9-F9CD-2FC0537A7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6E907-0E4E-1831-4E44-C148E9817A1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CCD983-76CF-1CFF-4BBD-4A8A5C1F1DDB}"/>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Assertion immediately after the signature without verifying it's signed</a:t>
            </a:r>
          </a:p>
          <a:p>
            <a:r>
              <a:rPr lang="en-US" sz="1500" dirty="0">
                <a:solidFill>
                  <a:schemeClr val="bg1"/>
                </a:solidFill>
                <a:latin typeface="Nunito Sans" pitchFamily="2" charset="0"/>
              </a:rPr>
              <a:t>Response signature is valid, but the wrong Assertion is processed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B2E1B5AD-B382-401E-11FA-384340D354B1}"/>
              </a:ext>
            </a:extLst>
          </p:cNvPr>
          <p:cNvPicPr>
            <a:picLocks noChangeAspect="1"/>
          </p:cNvPicPr>
          <p:nvPr/>
        </p:nvPicPr>
        <p:blipFill>
          <a:blip r:embed="rId2"/>
          <a:stretch>
            <a:fillRect/>
          </a:stretch>
        </p:blipFill>
        <p:spPr>
          <a:xfrm>
            <a:off x="680321" y="2717054"/>
            <a:ext cx="7581900" cy="1647825"/>
          </a:xfrm>
          <a:prstGeom prst="rect">
            <a:avLst/>
          </a:prstGeom>
        </p:spPr>
      </p:pic>
    </p:spTree>
    <p:extLst>
      <p:ext uri="{BB962C8B-B14F-4D97-AF65-F5344CB8AC3E}">
        <p14:creationId xmlns:p14="http://schemas.microsoft.com/office/powerpoint/2010/main" val="595411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D708-13F9-EFE3-0967-B02E6B7E3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10D79-BC48-9617-69D2-F805040D10F2}"/>
              </a:ext>
            </a:extLst>
          </p:cNvPr>
          <p:cNvSpPr>
            <a:spLocks noGrp="1"/>
          </p:cNvSpPr>
          <p:nvPr>
            <p:ph type="title"/>
          </p:nvPr>
        </p:nvSpPr>
        <p:spPr/>
        <p:txBody>
          <a:bodyPr>
            <a:normAutofit/>
          </a:bodyPr>
          <a:lstStyle/>
          <a:p>
            <a:r>
              <a:rPr lang="en-US" sz="4000" b="1" dirty="0">
                <a:latin typeface="Nunito Sans" pitchFamily="2" charset="0"/>
              </a:rPr>
              <a:t>XSW7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8D0F175F-188D-63BF-4F95-0349E6463DA7}"/>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2BA5D126-D3E3-E91D-32A8-898DBF16DCA6}"/>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1387656B-8010-728D-A93B-A57C06715663}"/>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0F0191B3-0EF3-42C5-9BF3-F2C6A067AC94}"/>
              </a:ext>
            </a:extLst>
          </p:cNvPr>
          <p:cNvPicPr>
            <a:picLocks noChangeAspect="1"/>
          </p:cNvPicPr>
          <p:nvPr/>
        </p:nvPicPr>
        <p:blipFill>
          <a:blip r:embed="rId4"/>
          <a:stretch>
            <a:fillRect/>
          </a:stretch>
        </p:blipFill>
        <p:spPr>
          <a:xfrm>
            <a:off x="6135437" y="2358611"/>
            <a:ext cx="4351576" cy="4210919"/>
          </a:xfrm>
          <a:prstGeom prst="rect">
            <a:avLst/>
          </a:prstGeom>
        </p:spPr>
      </p:pic>
    </p:spTree>
    <p:extLst>
      <p:ext uri="{BB962C8B-B14F-4D97-AF65-F5344CB8AC3E}">
        <p14:creationId xmlns:p14="http://schemas.microsoft.com/office/powerpoint/2010/main" val="1559147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C910-D8F4-044F-7730-931611D87BEC}"/>
              </a:ext>
            </a:extLst>
          </p:cNvPr>
          <p:cNvSpPr>
            <a:spLocks noGrp="1"/>
          </p:cNvSpPr>
          <p:nvPr>
            <p:ph type="title"/>
          </p:nvPr>
        </p:nvSpPr>
        <p:spPr/>
        <p:txBody>
          <a:bodyPr>
            <a:normAutofit/>
          </a:bodyPr>
          <a:lstStyle/>
          <a:p>
            <a:r>
              <a:rPr lang="en-US" sz="4000" b="1" dirty="0">
                <a:latin typeface="Nunito Sans" pitchFamily="2" charset="0"/>
              </a:rPr>
              <a:t>Core Idea</a:t>
            </a:r>
            <a:endParaRPr lang="en-IN" sz="4000" b="1" dirty="0">
              <a:latin typeface="Nunito Sans" pitchFamily="2" charset="0"/>
            </a:endParaRPr>
          </a:p>
        </p:txBody>
      </p:sp>
      <p:sp>
        <p:nvSpPr>
          <p:cNvPr id="4" name="TextBox 3">
            <a:extLst>
              <a:ext uri="{FF2B5EF4-FFF2-40B4-BE49-F238E27FC236}">
                <a16:creationId xmlns:a16="http://schemas.microsoft.com/office/drawing/2014/main" id="{5F7742E7-EE2B-8164-1B0C-7F602B07348E}"/>
              </a:ext>
            </a:extLst>
          </p:cNvPr>
          <p:cNvSpPr txBox="1"/>
          <p:nvPr/>
        </p:nvSpPr>
        <p:spPr>
          <a:xfrm>
            <a:off x="905070" y="2346203"/>
            <a:ext cx="9526554" cy="2693045"/>
          </a:xfrm>
          <a:prstGeom prst="rect">
            <a:avLst/>
          </a:prstGeom>
          <a:noFill/>
        </p:spPr>
        <p:txBody>
          <a:bodyPr wrap="square" rtlCol="0">
            <a:spAutoFit/>
          </a:bodyPr>
          <a:lstStyle/>
          <a:p>
            <a:r>
              <a:rPr lang="en-US" sz="1400" b="1" dirty="0">
                <a:solidFill>
                  <a:schemeClr val="bg1"/>
                </a:solidFill>
                <a:latin typeface="Nunito Sans" pitchFamily="2" charset="0"/>
              </a:rPr>
              <a:t>Core Idea</a:t>
            </a:r>
          </a:p>
          <a:p>
            <a:r>
              <a:rPr lang="en-US" sz="1400" dirty="0">
                <a:solidFill>
                  <a:schemeClr val="bg1"/>
                </a:solidFill>
                <a:latin typeface="Nunito Sans" pitchFamily="2" charset="0"/>
              </a:rPr>
              <a:t>XSW-7 hides a </a:t>
            </a:r>
            <a:r>
              <a:rPr lang="en-US" sz="1400" b="1" dirty="0">
                <a:solidFill>
                  <a:schemeClr val="bg1"/>
                </a:solidFill>
                <a:latin typeface="Nunito Sans" pitchFamily="2" charset="0"/>
              </a:rPr>
              <a:t>malicious Assertion inside &lt;</a:t>
            </a:r>
            <a:r>
              <a:rPr lang="en-US" sz="1400" b="1" dirty="0" err="1">
                <a:solidFill>
                  <a:schemeClr val="bg1"/>
                </a:solidFill>
                <a:latin typeface="Nunito Sans" pitchFamily="2" charset="0"/>
              </a:rPr>
              <a:t>samlp:Extensions</a:t>
            </a:r>
            <a:r>
              <a:rPr lang="en-US" sz="1400" b="1" dirty="0">
                <a:solidFill>
                  <a:schemeClr val="bg1"/>
                </a:solidFill>
                <a:latin typeface="Nunito Sans" pitchFamily="2" charset="0"/>
              </a:rPr>
              <a:t>&gt;</a:t>
            </a:r>
            <a:r>
              <a:rPr lang="en-US" sz="1400" dirty="0">
                <a:solidFill>
                  <a:schemeClr val="bg1"/>
                </a:solidFill>
                <a:latin typeface="Nunito Sans" pitchFamily="2" charset="0"/>
              </a:rPr>
              <a:t>, a field intended for optional metadata.</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Many Service Providers: Validate the </a:t>
            </a:r>
            <a:r>
              <a:rPr lang="en-US" sz="1400" b="1" dirty="0">
                <a:solidFill>
                  <a:schemeClr val="bg1"/>
                </a:solidFill>
                <a:latin typeface="Nunito Sans" pitchFamily="2" charset="0"/>
              </a:rPr>
              <a:t>signature correctly </a:t>
            </a:r>
            <a:r>
              <a:rPr lang="en-US" sz="1400" dirty="0">
                <a:solidFill>
                  <a:schemeClr val="bg1"/>
                </a:solidFill>
                <a:latin typeface="Nunito Sans" pitchFamily="2" charset="0"/>
              </a:rPr>
              <a:t>But extract &lt;Assertion&gt; using a </a:t>
            </a:r>
            <a:r>
              <a:rPr lang="en-US" sz="1400" b="1" dirty="0">
                <a:solidFill>
                  <a:schemeClr val="bg1"/>
                </a:solidFill>
                <a:latin typeface="Nunito Sans" pitchFamily="2" charset="0"/>
              </a:rPr>
              <a:t>loose XPath</a:t>
            </a:r>
            <a:r>
              <a:rPr lang="en-US" sz="1400" dirty="0">
                <a:solidFill>
                  <a:schemeClr val="bg1"/>
                </a:solidFill>
                <a:latin typeface="Nunito Sans" pitchFamily="2" charset="0"/>
              </a:rPr>
              <a:t> like: “</a:t>
            </a:r>
            <a:r>
              <a:rPr lang="en-US" sz="1400" b="1" dirty="0">
                <a:solidFill>
                  <a:schemeClr val="bg1"/>
                </a:solidFill>
                <a:latin typeface="Nunito Sans" pitchFamily="2" charset="0"/>
              </a:rPr>
              <a:t>//</a:t>
            </a:r>
            <a:r>
              <a:rPr lang="en-US" sz="1400" b="1" dirty="0" err="1">
                <a:solidFill>
                  <a:schemeClr val="bg1"/>
                </a:solidFill>
                <a:latin typeface="Nunito Sans" pitchFamily="2" charset="0"/>
              </a:rPr>
              <a:t>saml:Assertion</a:t>
            </a:r>
            <a:r>
              <a:rPr lang="en-US" sz="1400" b="1" dirty="0">
                <a:solidFill>
                  <a:schemeClr val="bg1"/>
                </a:solidFill>
                <a:latin typeface="Nunito Sans" pitchFamily="2" charset="0"/>
              </a:rPr>
              <a:t>”</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This XPath does </a:t>
            </a:r>
            <a:r>
              <a:rPr lang="en-US" sz="1400" b="1" dirty="0">
                <a:solidFill>
                  <a:schemeClr val="bg1"/>
                </a:solidFill>
                <a:latin typeface="Nunito Sans" pitchFamily="2" charset="0"/>
              </a:rPr>
              <a:t>not care where the Assertion lives</a:t>
            </a:r>
            <a:r>
              <a:rPr lang="en-US" sz="1400" dirty="0">
                <a:solidFill>
                  <a:schemeClr val="bg1"/>
                </a:solidFill>
                <a:latin typeface="Nunito Sans" pitchFamily="2" charset="0"/>
              </a:rPr>
              <a:t>.</a:t>
            </a:r>
          </a:p>
          <a:p>
            <a:pPr marL="285750" indent="-285750">
              <a:buFont typeface="Arial" panose="020B0604020202020204" pitchFamily="34" charset="0"/>
              <a:buChar char="•"/>
            </a:pPr>
            <a:r>
              <a:rPr lang="en-US" sz="1400" dirty="0">
                <a:solidFill>
                  <a:schemeClr val="bg1"/>
                </a:solidFill>
                <a:latin typeface="Nunito Sans" pitchFamily="2" charset="0"/>
              </a:rPr>
              <a:t>The result: the SP trusts an Assertion from Extensions instead of the signed one.</a:t>
            </a:r>
          </a:p>
          <a:p>
            <a:endParaRPr lang="en-US" sz="1400" dirty="0">
              <a:solidFill>
                <a:schemeClr val="bg1"/>
              </a:solidFill>
              <a:latin typeface="Nunito Sans" pitchFamily="2" charset="0"/>
            </a:endParaRPr>
          </a:p>
          <a:p>
            <a:r>
              <a:rPr lang="en-US" sz="1400" dirty="0">
                <a:solidFill>
                  <a:schemeClr val="bg1"/>
                </a:solidFill>
                <a:latin typeface="Nunito Sans" pitchFamily="2" charset="0"/>
              </a:rPr>
              <a:t>🧠The attack succeeds because </a:t>
            </a:r>
            <a:r>
              <a:rPr lang="en-US" sz="1400" b="1" dirty="0">
                <a:solidFill>
                  <a:schemeClr val="bg1"/>
                </a:solidFill>
                <a:latin typeface="Nunito Sans" pitchFamily="2" charset="0"/>
              </a:rPr>
              <a:t>Extensions are not meant to contain Assertions</a:t>
            </a:r>
            <a:r>
              <a:rPr lang="en-US" sz="1400" dirty="0">
                <a:solidFill>
                  <a:schemeClr val="bg1"/>
                </a:solidFill>
                <a:latin typeface="Nunito Sans" pitchFamily="2" charset="0"/>
              </a:rPr>
              <a:t>, yet poorly written SPs never enforce this rule.</a:t>
            </a:r>
          </a:p>
          <a:p>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1519030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768D-63AB-922F-BC42-1FC32EE1B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E1676-F633-35DC-6955-E6224C2ACB72}"/>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11B8817-4799-44BD-30B8-7E1039E20666}"/>
              </a:ext>
            </a:extLst>
          </p:cNvPr>
          <p:cNvSpPr>
            <a:spLocks noGrp="1"/>
          </p:cNvSpPr>
          <p:nvPr>
            <p:ph idx="1"/>
          </p:nvPr>
        </p:nvSpPr>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Using the Subject from the first Assertion without verifying it's signed</a:t>
            </a:r>
          </a:p>
          <a:p>
            <a:r>
              <a:rPr lang="en-US" sz="1500" dirty="0">
                <a:solidFill>
                  <a:schemeClr val="bg1"/>
                </a:solidFill>
                <a:latin typeface="Nunito Sans" pitchFamily="2" charset="0"/>
              </a:rPr>
              <a:t>Response signature is valid, but the wrong Subject is used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FFEA79C7-5852-C69D-0E38-715318FB8CE4}"/>
              </a:ext>
            </a:extLst>
          </p:cNvPr>
          <p:cNvPicPr>
            <a:picLocks noChangeAspect="1"/>
          </p:cNvPicPr>
          <p:nvPr/>
        </p:nvPicPr>
        <p:blipFill>
          <a:blip r:embed="rId3"/>
          <a:stretch>
            <a:fillRect/>
          </a:stretch>
        </p:blipFill>
        <p:spPr>
          <a:xfrm>
            <a:off x="792324" y="2677885"/>
            <a:ext cx="6106883" cy="1427583"/>
          </a:xfrm>
          <a:prstGeom prst="rect">
            <a:avLst/>
          </a:prstGeom>
        </p:spPr>
      </p:pic>
    </p:spTree>
    <p:extLst>
      <p:ext uri="{BB962C8B-B14F-4D97-AF65-F5344CB8AC3E}">
        <p14:creationId xmlns:p14="http://schemas.microsoft.com/office/powerpoint/2010/main" val="1102382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B000-4E40-CF85-8565-F1C17F14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3B0FA-815E-7BD5-AA92-44A867C85AA7}"/>
              </a:ext>
            </a:extLst>
          </p:cNvPr>
          <p:cNvSpPr>
            <a:spLocks noGrp="1"/>
          </p:cNvSpPr>
          <p:nvPr>
            <p:ph type="title"/>
          </p:nvPr>
        </p:nvSpPr>
        <p:spPr/>
        <p:txBody>
          <a:bodyPr>
            <a:normAutofit/>
          </a:bodyPr>
          <a:lstStyle/>
          <a:p>
            <a:r>
              <a:rPr lang="en-US" sz="4000" b="1" dirty="0">
                <a:latin typeface="Nunito Sans" pitchFamily="2" charset="0"/>
              </a:rPr>
              <a:t>XSW8 Attack</a:t>
            </a:r>
            <a:endParaRPr lang="en-IN" sz="4000" b="1" dirty="0">
              <a:latin typeface="Nunito Sans" pitchFamily="2" charset="0"/>
            </a:endParaRPr>
          </a:p>
        </p:txBody>
      </p:sp>
      <p:sp>
        <p:nvSpPr>
          <p:cNvPr id="9" name="TextBox 8">
            <a:extLst>
              <a:ext uri="{FF2B5EF4-FFF2-40B4-BE49-F238E27FC236}">
                <a16:creationId xmlns:a16="http://schemas.microsoft.com/office/drawing/2014/main" id="{48868AF9-C9D7-8EFE-7D87-9B0AAD2ABAE3}"/>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808857A7-5C2C-0D70-076E-98EF2505880E}"/>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8" name="Picture 7">
            <a:extLst>
              <a:ext uri="{FF2B5EF4-FFF2-40B4-BE49-F238E27FC236}">
                <a16:creationId xmlns:a16="http://schemas.microsoft.com/office/drawing/2014/main" id="{0F8B4C81-6410-9119-A39D-451D255574C6}"/>
              </a:ext>
            </a:extLst>
          </p:cNvPr>
          <p:cNvPicPr>
            <a:picLocks noChangeAspect="1"/>
          </p:cNvPicPr>
          <p:nvPr/>
        </p:nvPicPr>
        <p:blipFill>
          <a:blip r:embed="rId3"/>
          <a:stretch>
            <a:fillRect/>
          </a:stretch>
        </p:blipFill>
        <p:spPr>
          <a:xfrm>
            <a:off x="6672239" y="2358612"/>
            <a:ext cx="3358169" cy="4239772"/>
          </a:xfrm>
          <a:prstGeom prst="rect">
            <a:avLst/>
          </a:prstGeom>
        </p:spPr>
      </p:pic>
      <p:pic>
        <p:nvPicPr>
          <p:cNvPr id="12" name="Picture 11">
            <a:extLst>
              <a:ext uri="{FF2B5EF4-FFF2-40B4-BE49-F238E27FC236}">
                <a16:creationId xmlns:a16="http://schemas.microsoft.com/office/drawing/2014/main" id="{48A44810-4AFC-7E87-C342-F57BCA76C1C4}"/>
              </a:ext>
            </a:extLst>
          </p:cNvPr>
          <p:cNvPicPr>
            <a:picLocks noChangeAspect="1"/>
          </p:cNvPicPr>
          <p:nvPr/>
        </p:nvPicPr>
        <p:blipFill>
          <a:blip r:embed="rId4"/>
          <a:stretch>
            <a:fillRect/>
          </a:stretch>
        </p:blipFill>
        <p:spPr>
          <a:xfrm>
            <a:off x="413658" y="2358611"/>
            <a:ext cx="3990391" cy="4264730"/>
          </a:xfrm>
          <a:prstGeom prst="rect">
            <a:avLst/>
          </a:prstGeom>
        </p:spPr>
      </p:pic>
    </p:spTree>
    <p:extLst>
      <p:ext uri="{BB962C8B-B14F-4D97-AF65-F5344CB8AC3E}">
        <p14:creationId xmlns:p14="http://schemas.microsoft.com/office/powerpoint/2010/main" val="1881788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980D-1FDD-6A3A-2BAC-CBA350BE6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E7EF8-DAB3-0E06-8E9D-A1C9E7E35330}"/>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113118EA-2C35-305C-362B-59A8678796CD}"/>
              </a:ext>
            </a:extLst>
          </p:cNvPr>
          <p:cNvSpPr>
            <a:spLocks noGrp="1"/>
          </p:cNvSpPr>
          <p:nvPr>
            <p:ph idx="1"/>
          </p:nvPr>
        </p:nvSpPr>
        <p:spPr>
          <a:xfrm>
            <a:off x="680321" y="2336873"/>
            <a:ext cx="9797957" cy="4073258"/>
          </a:xfrm>
        </p:spPr>
        <p:txBody>
          <a:bodyPr>
            <a:noAutofit/>
          </a:bodyPr>
          <a:lstStyle/>
          <a:p>
            <a:pPr marL="0" indent="0">
              <a:buNone/>
            </a:pPr>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ID resolution ambiguity: Multiple elements can share the same ID in XML (though invalid per spec). Parsers may return the first match.</a:t>
            </a:r>
          </a:p>
          <a:p>
            <a:r>
              <a:rPr lang="en-US" sz="1500" dirty="0">
                <a:solidFill>
                  <a:schemeClr val="bg1"/>
                </a:solidFill>
                <a:latin typeface="Nunito Sans" pitchFamily="2" charset="0"/>
              </a:rPr>
              <a:t>Signature validation vs. processing mismatch: The signature validates the content in &lt;</a:t>
            </a:r>
            <a:r>
              <a:rPr lang="en-US" sz="1500" dirty="0" err="1">
                <a:solidFill>
                  <a:schemeClr val="bg1"/>
                </a:solidFill>
                <a:latin typeface="Nunito Sans" pitchFamily="2" charset="0"/>
              </a:rPr>
              <a:t>ds:Object</a:t>
            </a:r>
            <a:r>
              <a:rPr lang="en-US" sz="1500" dirty="0">
                <a:solidFill>
                  <a:schemeClr val="bg1"/>
                </a:solidFill>
                <a:latin typeface="Nunito Sans" pitchFamily="2" charset="0"/>
              </a:rPr>
              <a:t>&gt;, but the application processes the assertion found by ID lookup, which may be the unsigned one.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8" name="Picture 7">
            <a:extLst>
              <a:ext uri="{FF2B5EF4-FFF2-40B4-BE49-F238E27FC236}">
                <a16:creationId xmlns:a16="http://schemas.microsoft.com/office/drawing/2014/main" id="{FBD9BCE7-E931-4C6F-699C-C481F4133A28}"/>
              </a:ext>
            </a:extLst>
          </p:cNvPr>
          <p:cNvPicPr>
            <a:picLocks noChangeAspect="1"/>
          </p:cNvPicPr>
          <p:nvPr/>
        </p:nvPicPr>
        <p:blipFill>
          <a:blip r:embed="rId2"/>
          <a:stretch>
            <a:fillRect/>
          </a:stretch>
        </p:blipFill>
        <p:spPr>
          <a:xfrm>
            <a:off x="680321" y="2695575"/>
            <a:ext cx="6502655" cy="1652490"/>
          </a:xfrm>
          <a:prstGeom prst="rect">
            <a:avLst/>
          </a:prstGeom>
        </p:spPr>
      </p:pic>
    </p:spTree>
    <p:extLst>
      <p:ext uri="{BB962C8B-B14F-4D97-AF65-F5344CB8AC3E}">
        <p14:creationId xmlns:p14="http://schemas.microsoft.com/office/powerpoint/2010/main" val="2159924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CA5A-8175-316B-2F7C-D22DA9088387}"/>
              </a:ext>
            </a:extLst>
          </p:cNvPr>
          <p:cNvSpPr>
            <a:spLocks noGrp="1"/>
          </p:cNvSpPr>
          <p:nvPr>
            <p:ph type="title"/>
          </p:nvPr>
        </p:nvSpPr>
        <p:spPr/>
        <p:txBody>
          <a:bodyPr>
            <a:normAutofit/>
          </a:bodyPr>
          <a:lstStyle/>
          <a:p>
            <a:r>
              <a:rPr lang="en-US" sz="4000" b="1" dirty="0">
                <a:latin typeface="Nunito Sans" pitchFamily="2" charset="0"/>
              </a:rPr>
              <a:t>Comparing XSW Attacks</a:t>
            </a:r>
            <a:endParaRPr lang="en-IN" sz="4000" b="1" dirty="0">
              <a:latin typeface="Nunito Sans" pitchFamily="2" charset="0"/>
            </a:endParaRPr>
          </a:p>
        </p:txBody>
      </p:sp>
      <p:graphicFrame>
        <p:nvGraphicFramePr>
          <p:cNvPr id="7" name="Table 6">
            <a:extLst>
              <a:ext uri="{FF2B5EF4-FFF2-40B4-BE49-F238E27FC236}">
                <a16:creationId xmlns:a16="http://schemas.microsoft.com/office/drawing/2014/main" id="{EAD794BD-C60C-5AA2-5754-14ABB2A3C173}"/>
              </a:ext>
            </a:extLst>
          </p:cNvPr>
          <p:cNvGraphicFramePr>
            <a:graphicFrameLocks noGrp="1"/>
          </p:cNvGraphicFramePr>
          <p:nvPr>
            <p:extLst>
              <p:ext uri="{D42A27DB-BD31-4B8C-83A1-F6EECF244321}">
                <p14:modId xmlns:p14="http://schemas.microsoft.com/office/powerpoint/2010/main" val="599066094"/>
              </p:ext>
            </p:extLst>
          </p:nvPr>
        </p:nvGraphicFramePr>
        <p:xfrm>
          <a:off x="83975" y="2091267"/>
          <a:ext cx="11971176" cy="4500880"/>
        </p:xfrm>
        <a:graphic>
          <a:graphicData uri="http://schemas.openxmlformats.org/drawingml/2006/table">
            <a:tbl>
              <a:tblPr firstRow="1" bandRow="1">
                <a:tableStyleId>{5C22544A-7EE6-4342-B048-85BDC9FD1C3A}</a:tableStyleId>
              </a:tblPr>
              <a:tblGrid>
                <a:gridCol w="1241425">
                  <a:extLst>
                    <a:ext uri="{9D8B030D-6E8A-4147-A177-3AD203B41FA5}">
                      <a16:colId xmlns:a16="http://schemas.microsoft.com/office/drawing/2014/main" val="3259141077"/>
                    </a:ext>
                  </a:extLst>
                </a:gridCol>
                <a:gridCol w="2761408">
                  <a:extLst>
                    <a:ext uri="{9D8B030D-6E8A-4147-A177-3AD203B41FA5}">
                      <a16:colId xmlns:a16="http://schemas.microsoft.com/office/drawing/2014/main" val="528730635"/>
                    </a:ext>
                  </a:extLst>
                </a:gridCol>
                <a:gridCol w="4058816">
                  <a:extLst>
                    <a:ext uri="{9D8B030D-6E8A-4147-A177-3AD203B41FA5}">
                      <a16:colId xmlns:a16="http://schemas.microsoft.com/office/drawing/2014/main" val="643526952"/>
                    </a:ext>
                  </a:extLst>
                </a:gridCol>
                <a:gridCol w="3909527">
                  <a:extLst>
                    <a:ext uri="{9D8B030D-6E8A-4147-A177-3AD203B41FA5}">
                      <a16:colId xmlns:a16="http://schemas.microsoft.com/office/drawing/2014/main" val="3358987429"/>
                    </a:ext>
                  </a:extLst>
                </a:gridCol>
              </a:tblGrid>
              <a:tr h="370840">
                <a:tc>
                  <a:txBody>
                    <a:bodyPr/>
                    <a:lstStyle/>
                    <a:p>
                      <a:pPr algn="l">
                        <a:buNone/>
                      </a:pPr>
                      <a:r>
                        <a:rPr lang="en-IN" sz="1300" dirty="0">
                          <a:effectLst/>
                          <a:latin typeface="Nunito Sans" pitchFamily="2" charset="0"/>
                        </a:rPr>
                        <a:t>XSW Attack</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Structural Change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Exploited Vulnerability</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Impact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666577"/>
                  </a:ext>
                </a:extLst>
              </a:tr>
              <a:tr h="370840">
                <a:tc>
                  <a:txBody>
                    <a:bodyPr/>
                    <a:lstStyle/>
                    <a:p>
                      <a:pPr algn="l">
                        <a:buNone/>
                      </a:pPr>
                      <a:r>
                        <a:rPr lang="en-IN" sz="1300" b="1">
                          <a:effectLst/>
                          <a:latin typeface="Nunito Sans" pitchFamily="2" charset="0"/>
                        </a:rPr>
                        <a:t>XSW1</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Appends unsigned Response after signed Response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Processes </a:t>
                      </a:r>
                      <a:r>
                        <a:rPr lang="en-US" sz="1300" b="1" dirty="0">
                          <a:effectLst/>
                          <a:latin typeface="Nunito Sans" pitchFamily="2" charset="0"/>
                        </a:rPr>
                        <a:t>last Response element</a:t>
                      </a:r>
                      <a:r>
                        <a:rPr lang="en-US" sz="1300" dirty="0">
                          <a:effectLst/>
                          <a:latin typeface="Nunito Sans" pitchFamily="2" charset="0"/>
                        </a:rPr>
                        <a:t> without verifying it's the signed one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last Response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877953"/>
                  </a:ext>
                </a:extLst>
              </a:tr>
              <a:tr h="370840">
                <a:tc>
                  <a:txBody>
                    <a:bodyPr/>
                    <a:lstStyle/>
                    <a:p>
                      <a:pPr algn="l">
                        <a:buNone/>
                      </a:pPr>
                      <a:r>
                        <a:rPr lang="en-IN" sz="1300" b="1">
                          <a:effectLst/>
                          <a:latin typeface="Nunito Sans" pitchFamily="2" charset="0"/>
                        </a:rPr>
                        <a:t>XSW2</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Prepends unsigned Response before signed Response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first Response element</a:t>
                      </a:r>
                      <a:r>
                        <a:rPr lang="en-US" sz="1300">
                          <a:effectLst/>
                          <a:latin typeface="Nunito Sans" pitchFamily="2" charset="0"/>
                        </a:rPr>
                        <a:t> without verifying it's the signed one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first Response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9747265"/>
                  </a:ext>
                </a:extLst>
              </a:tr>
              <a:tr h="370840">
                <a:tc>
                  <a:txBody>
                    <a:bodyPr/>
                    <a:lstStyle/>
                    <a:p>
                      <a:pPr algn="l">
                        <a:buNone/>
                      </a:pPr>
                      <a:r>
                        <a:rPr lang="en-IN" sz="1300" b="1">
                          <a:effectLst/>
                          <a:latin typeface="Nunito Sans" pitchFamily="2" charset="0"/>
                        </a:rPr>
                        <a:t>XSW3</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Inserts unsigned Assertion before signed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first Assertion element</a:t>
                      </a:r>
                      <a:r>
                        <a:rPr lang="en-US" sz="1300">
                          <a:effectLst/>
                          <a:latin typeface="Nunito Sans" pitchFamily="2" charset="0"/>
                        </a:rPr>
                        <a:t> without verifying it's 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first Assertion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516309"/>
                  </a:ext>
                </a:extLst>
              </a:tr>
              <a:tr h="370840">
                <a:tc>
                  <a:txBody>
                    <a:bodyPr/>
                    <a:lstStyle/>
                    <a:p>
                      <a:pPr algn="l">
                        <a:buNone/>
                      </a:pPr>
                      <a:r>
                        <a:rPr lang="en-IN" sz="1300" b="1">
                          <a:effectLst/>
                          <a:latin typeface="Nunito Sans" pitchFamily="2" charset="0"/>
                        </a:rPr>
                        <a:t>XSW4</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Nests unsigned Assertion inside signed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nested Assertions</a:t>
                      </a:r>
                      <a:r>
                        <a:rPr lang="en-US" sz="1300">
                          <a:effectLst/>
                          <a:latin typeface="Nunito Sans" pitchFamily="2" charset="0"/>
                        </a:rPr>
                        <a:t> recursively without signature validation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Accepts unsigned inner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6353510"/>
                  </a:ext>
                </a:extLst>
              </a:tr>
              <a:tr h="370840">
                <a:tc>
                  <a:txBody>
                    <a:bodyPr/>
                    <a:lstStyle/>
                    <a:p>
                      <a:pPr algn="l">
                        <a:buNone/>
                      </a:pPr>
                      <a:r>
                        <a:rPr lang="en-IN" sz="1300" b="1">
                          <a:effectLst/>
                          <a:latin typeface="Nunito Sans" pitchFamily="2" charset="0"/>
                        </a:rPr>
                        <a:t>XSW5</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Modifies signed Assertion, appends original unsigned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all Assertions</a:t>
                      </a:r>
                      <a:r>
                        <a:rPr lang="en-US" sz="1300">
                          <a:effectLst/>
                          <a:latin typeface="Nunito Sans" pitchFamily="2" charset="0"/>
                        </a:rPr>
                        <a:t> including unsigned ones</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Accepts unsigned original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3211325"/>
                  </a:ext>
                </a:extLst>
              </a:tr>
              <a:tr h="370840">
                <a:tc>
                  <a:txBody>
                    <a:bodyPr/>
                    <a:lstStyle/>
                    <a:p>
                      <a:pPr algn="l">
                        <a:buNone/>
                      </a:pPr>
                      <a:r>
                        <a:rPr lang="en-IN" sz="1300" b="1">
                          <a:effectLst/>
                          <a:latin typeface="Nunito Sans" pitchFamily="2" charset="0"/>
                        </a:rPr>
                        <a:t>XSW6</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Modifies signed Assertion, places original after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Processes </a:t>
                      </a:r>
                      <a:r>
                        <a:rPr lang="en-US" sz="1300" b="1" dirty="0">
                          <a:effectLst/>
                          <a:latin typeface="Nunito Sans" pitchFamily="2" charset="0"/>
                        </a:rPr>
                        <a:t>Assertion after signature</a:t>
                      </a:r>
                      <a:r>
                        <a:rPr lang="en-US" sz="1300" dirty="0">
                          <a:effectLst/>
                          <a:latin typeface="Nunito Sans" pitchFamily="2" charset="0"/>
                        </a:rPr>
                        <a:t> without verifying it's 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Accepts unsigned assertion positioned after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274502"/>
                  </a:ext>
                </a:extLst>
              </a:tr>
              <a:tr h="370840">
                <a:tc>
                  <a:txBody>
                    <a:bodyPr/>
                    <a:lstStyle/>
                    <a:p>
                      <a:pPr algn="l">
                        <a:buNone/>
                      </a:pPr>
                      <a:r>
                        <a:rPr lang="en-IN" sz="1300" b="1">
                          <a:effectLst/>
                          <a:latin typeface="Nunito Sans" pitchFamily="2" charset="0"/>
                        </a:rPr>
                        <a:t>XSW7</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Inserts unsigned Assertion with modified Subject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Uses </a:t>
                      </a:r>
                      <a:r>
                        <a:rPr lang="en-US" sz="1300" b="1">
                          <a:effectLst/>
                          <a:latin typeface="Nunito Sans" pitchFamily="2" charset="0"/>
                        </a:rPr>
                        <a:t>Subject from first Assertion</a:t>
                      </a:r>
                      <a:r>
                        <a:rPr lang="en-US" sz="1300">
                          <a:effectLst/>
                          <a:latin typeface="Nunito Sans" pitchFamily="2" charset="0"/>
                        </a:rPr>
                        <a:t> without signature verification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Authenticates as attacker's identity</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9359455"/>
                  </a:ext>
                </a:extLst>
              </a:tr>
              <a:tr h="370840">
                <a:tc>
                  <a:txBody>
                    <a:bodyPr/>
                    <a:lstStyle/>
                    <a:p>
                      <a:pPr algn="l">
                        <a:buNone/>
                      </a:pPr>
                      <a:r>
                        <a:rPr lang="en-IN" sz="1300" b="1">
                          <a:effectLst/>
                          <a:latin typeface="Nunito Sans" pitchFamily="2" charset="0"/>
                        </a:rPr>
                        <a:t>XSW8</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kern="1200" dirty="0">
                          <a:solidFill>
                            <a:schemeClr val="dk1"/>
                          </a:solidFill>
                          <a:effectLst/>
                          <a:latin typeface="Nunito Sans" pitchFamily="2" charset="0"/>
                          <a:ea typeface="+mn-ea"/>
                          <a:cs typeface="+mn-cs"/>
                        </a:rPr>
                        <a:t>Original signed assertion moved into &lt;</a:t>
                      </a:r>
                      <a:r>
                        <a:rPr lang="en-US" sz="1300" kern="1200" dirty="0" err="1">
                          <a:solidFill>
                            <a:schemeClr val="dk1"/>
                          </a:solidFill>
                          <a:effectLst/>
                          <a:latin typeface="Nunito Sans" pitchFamily="2" charset="0"/>
                          <a:ea typeface="+mn-ea"/>
                          <a:cs typeface="+mn-cs"/>
                        </a:rPr>
                        <a:t>ds:Object</a:t>
                      </a:r>
                      <a:r>
                        <a:rPr lang="en-US" sz="1300" kern="1200" dirty="0">
                          <a:solidFill>
                            <a:schemeClr val="dk1"/>
                          </a:solidFill>
                          <a:effectLst/>
                          <a:latin typeface="Nunito Sans" pitchFamily="2" charset="0"/>
                          <a:ea typeface="+mn-ea"/>
                          <a:cs typeface="+mn-cs"/>
                        </a:rPr>
                        <a:t>&gt; element within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b="1" kern="1200" dirty="0">
                          <a:solidFill>
                            <a:schemeClr val="dk1"/>
                          </a:solidFill>
                          <a:effectLst/>
                          <a:latin typeface="Nunito Sans" pitchFamily="2" charset="0"/>
                          <a:ea typeface="+mn-ea"/>
                          <a:cs typeface="+mn-cs"/>
                        </a:rPr>
                        <a:t>ID Reference Resolution Mismatch</a:t>
                      </a:r>
                      <a:r>
                        <a:rPr lang="en-US" sz="1300" kern="1200" dirty="0">
                          <a:solidFill>
                            <a:schemeClr val="dk1"/>
                          </a:solidFill>
                          <a:effectLst/>
                          <a:latin typeface="Nunito Sans" pitchFamily="2" charset="0"/>
                          <a:ea typeface="+mn-ea"/>
                          <a:cs typeface="+mn-cs"/>
                        </a:rPr>
                        <a:t>: Application finds assertion by ID lookup (gets first match) while signature validates assertion in Object element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kern="1200" dirty="0">
                          <a:solidFill>
                            <a:schemeClr val="dk1"/>
                          </a:solidFill>
                          <a:effectLst/>
                          <a:latin typeface="Nunito Sans" pitchFamily="2" charset="0"/>
                          <a:ea typeface="+mn-ea"/>
                          <a:cs typeface="+mn-cs"/>
                        </a:rPr>
                        <a:t>Identity Impersonation: Attacker can authenticate as any user</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673311"/>
                  </a:ext>
                </a:extLst>
              </a:tr>
            </a:tbl>
          </a:graphicData>
        </a:graphic>
      </p:graphicFrame>
    </p:spTree>
    <p:extLst>
      <p:ext uri="{BB962C8B-B14F-4D97-AF65-F5344CB8AC3E}">
        <p14:creationId xmlns:p14="http://schemas.microsoft.com/office/powerpoint/2010/main" val="271185185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AF42-79BA-8C28-0D01-5A8228689D5F}"/>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a:t>
            </a:r>
            <a:endParaRPr lang="en-IN" sz="4000" b="1" dirty="0">
              <a:latin typeface="Nunito Sans" pitchFamily="2" charset="0"/>
            </a:endParaRPr>
          </a:p>
        </p:txBody>
      </p:sp>
      <p:sp>
        <p:nvSpPr>
          <p:cNvPr id="4" name="Content Placeholder 2">
            <a:extLst>
              <a:ext uri="{FF2B5EF4-FFF2-40B4-BE49-F238E27FC236}">
                <a16:creationId xmlns:a16="http://schemas.microsoft.com/office/drawing/2014/main" id="{C09E59FA-58E0-6E9F-429E-04E0A3B7416E}"/>
              </a:ext>
            </a:extLst>
          </p:cNvPr>
          <p:cNvSpPr txBox="1">
            <a:spLocks/>
          </p:cNvSpPr>
          <p:nvPr/>
        </p:nvSpPr>
        <p:spPr>
          <a:xfrm>
            <a:off x="6179976" y="2071397"/>
            <a:ext cx="5934269" cy="4786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64FA72A8-0617-8E15-7D66-E9746313DA19}"/>
              </a:ext>
            </a:extLst>
          </p:cNvPr>
          <p:cNvSpPr txBox="1">
            <a:spLocks/>
          </p:cNvSpPr>
          <p:nvPr/>
        </p:nvSpPr>
        <p:spPr>
          <a:xfrm>
            <a:off x="5823276" y="2071396"/>
            <a:ext cx="6290970" cy="4786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9" name="Content Placeholder 8">
            <a:extLst>
              <a:ext uri="{FF2B5EF4-FFF2-40B4-BE49-F238E27FC236}">
                <a16:creationId xmlns:a16="http://schemas.microsoft.com/office/drawing/2014/main" id="{D3B5BCA0-03F4-8363-C75E-E14DA41B66AB}"/>
              </a:ext>
            </a:extLst>
          </p:cNvPr>
          <p:cNvSpPr>
            <a:spLocks noGrp="1"/>
          </p:cNvSpPr>
          <p:nvPr>
            <p:ph idx="1"/>
          </p:nvPr>
        </p:nvSpPr>
        <p:spPr>
          <a:xfrm>
            <a:off x="177865" y="2071396"/>
            <a:ext cx="5336528" cy="4618653"/>
          </a:xfrm>
        </p:spPr>
        <p:txBody>
          <a:bodyPr>
            <a:normAutofit/>
          </a:bodyPr>
          <a:lstStyle/>
          <a:p>
            <a:pPr marL="0" indent="0">
              <a:buNone/>
            </a:pPr>
            <a:r>
              <a:rPr lang="en-IN" sz="1500" b="1" dirty="0">
                <a:solidFill>
                  <a:schemeClr val="bg1"/>
                </a:solidFill>
                <a:latin typeface="Nunito Sans" pitchFamily="2" charset="0"/>
              </a:rPr>
              <a:t>Common Vulnerable Code Patterns</a:t>
            </a:r>
          </a:p>
          <a:p>
            <a:r>
              <a:rPr lang="en-US" sz="1400" dirty="0">
                <a:solidFill>
                  <a:schemeClr val="bg1"/>
                </a:solidFill>
                <a:latin typeface="Nunito Sans" pitchFamily="2" charset="0"/>
              </a:rPr>
              <a:t>Pattern 1: Element Selection by Position</a:t>
            </a:r>
          </a:p>
          <a:p>
            <a:endParaRPr lang="en-US" sz="1400" dirty="0">
              <a:solidFill>
                <a:schemeClr val="bg1"/>
              </a:solidFill>
              <a:latin typeface="Nunito Sans" pitchFamily="2" charset="0"/>
            </a:endParaRPr>
          </a:p>
          <a:p>
            <a:endParaRPr lang="en-IN" sz="1400" dirty="0">
              <a:solidFill>
                <a:schemeClr val="bg1"/>
              </a:solidFill>
              <a:latin typeface="Nunito Sans" pitchFamily="2" charset="0"/>
            </a:endParaRPr>
          </a:p>
          <a:p>
            <a:r>
              <a:rPr lang="en-US" sz="1400" dirty="0">
                <a:solidFill>
                  <a:schemeClr val="bg1"/>
                </a:solidFill>
                <a:latin typeface="Nunito Sans" pitchFamily="2" charset="0"/>
              </a:rPr>
              <a:t>Pattern 2: Signature Validation Without Element Verification</a:t>
            </a: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r>
              <a:rPr lang="en-US" sz="1400" dirty="0">
                <a:solidFill>
                  <a:schemeClr val="bg1"/>
                </a:solidFill>
                <a:latin typeface="Nunito Sans" pitchFamily="2" charset="0"/>
              </a:rPr>
              <a:t>Pattern 3: Recursive Processing Without Validation</a:t>
            </a: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r>
              <a:rPr lang="en-IN" sz="1400" dirty="0">
                <a:solidFill>
                  <a:schemeClr val="bg1"/>
                </a:solidFill>
                <a:latin typeface="Nunito Sans" pitchFamily="2" charset="0"/>
              </a:rPr>
              <a:t>Pattern 4: Processing All Elements</a:t>
            </a:r>
          </a:p>
          <a:p>
            <a:endParaRPr lang="en-IN" sz="1400" dirty="0">
              <a:solidFill>
                <a:schemeClr val="bg1"/>
              </a:solidFill>
              <a:latin typeface="Nunito Sans" pitchFamily="2" charset="0"/>
            </a:endParaRPr>
          </a:p>
        </p:txBody>
      </p:sp>
      <p:pic>
        <p:nvPicPr>
          <p:cNvPr id="11" name="Picture 10">
            <a:extLst>
              <a:ext uri="{FF2B5EF4-FFF2-40B4-BE49-F238E27FC236}">
                <a16:creationId xmlns:a16="http://schemas.microsoft.com/office/drawing/2014/main" id="{1754AFF2-917D-3887-5BFE-0C05FC8A9A87}"/>
              </a:ext>
            </a:extLst>
          </p:cNvPr>
          <p:cNvPicPr>
            <a:picLocks noChangeAspect="1"/>
          </p:cNvPicPr>
          <p:nvPr/>
        </p:nvPicPr>
        <p:blipFill>
          <a:blip r:embed="rId3"/>
          <a:stretch>
            <a:fillRect/>
          </a:stretch>
        </p:blipFill>
        <p:spPr>
          <a:xfrm>
            <a:off x="486747" y="2658640"/>
            <a:ext cx="3810000" cy="485775"/>
          </a:xfrm>
          <a:prstGeom prst="rect">
            <a:avLst/>
          </a:prstGeom>
        </p:spPr>
      </p:pic>
      <p:pic>
        <p:nvPicPr>
          <p:cNvPr id="13" name="Picture 12">
            <a:extLst>
              <a:ext uri="{FF2B5EF4-FFF2-40B4-BE49-F238E27FC236}">
                <a16:creationId xmlns:a16="http://schemas.microsoft.com/office/drawing/2014/main" id="{C69A9FFB-37CD-D607-159C-4D0A2BBCA4E1}"/>
              </a:ext>
            </a:extLst>
          </p:cNvPr>
          <p:cNvPicPr>
            <a:picLocks noChangeAspect="1"/>
          </p:cNvPicPr>
          <p:nvPr/>
        </p:nvPicPr>
        <p:blipFill>
          <a:blip r:embed="rId4"/>
          <a:stretch>
            <a:fillRect/>
          </a:stretch>
        </p:blipFill>
        <p:spPr>
          <a:xfrm>
            <a:off x="486747" y="3639703"/>
            <a:ext cx="4752975" cy="695325"/>
          </a:xfrm>
          <a:prstGeom prst="rect">
            <a:avLst/>
          </a:prstGeom>
        </p:spPr>
      </p:pic>
      <p:pic>
        <p:nvPicPr>
          <p:cNvPr id="15" name="Picture 14">
            <a:extLst>
              <a:ext uri="{FF2B5EF4-FFF2-40B4-BE49-F238E27FC236}">
                <a16:creationId xmlns:a16="http://schemas.microsoft.com/office/drawing/2014/main" id="{EAD7090F-157B-4A72-B6DD-DD8C987478C7}"/>
              </a:ext>
            </a:extLst>
          </p:cNvPr>
          <p:cNvPicPr>
            <a:picLocks noChangeAspect="1"/>
          </p:cNvPicPr>
          <p:nvPr/>
        </p:nvPicPr>
        <p:blipFill>
          <a:blip r:embed="rId5"/>
          <a:stretch>
            <a:fillRect/>
          </a:stretch>
        </p:blipFill>
        <p:spPr>
          <a:xfrm>
            <a:off x="486747" y="4894412"/>
            <a:ext cx="4333875" cy="466725"/>
          </a:xfrm>
          <a:prstGeom prst="rect">
            <a:avLst/>
          </a:prstGeom>
        </p:spPr>
      </p:pic>
      <p:pic>
        <p:nvPicPr>
          <p:cNvPr id="17" name="Picture 16">
            <a:extLst>
              <a:ext uri="{FF2B5EF4-FFF2-40B4-BE49-F238E27FC236}">
                <a16:creationId xmlns:a16="http://schemas.microsoft.com/office/drawing/2014/main" id="{ECE7C87C-21E1-1698-A69E-43989D2FB853}"/>
              </a:ext>
            </a:extLst>
          </p:cNvPr>
          <p:cNvPicPr>
            <a:picLocks noChangeAspect="1"/>
          </p:cNvPicPr>
          <p:nvPr/>
        </p:nvPicPr>
        <p:blipFill>
          <a:blip r:embed="rId6"/>
          <a:stretch>
            <a:fillRect/>
          </a:stretch>
        </p:blipFill>
        <p:spPr>
          <a:xfrm>
            <a:off x="486747" y="5852841"/>
            <a:ext cx="4067175" cy="695325"/>
          </a:xfrm>
          <a:prstGeom prst="rect">
            <a:avLst/>
          </a:prstGeom>
        </p:spPr>
      </p:pic>
      <p:sp>
        <p:nvSpPr>
          <p:cNvPr id="18" name="TextBox 17">
            <a:extLst>
              <a:ext uri="{FF2B5EF4-FFF2-40B4-BE49-F238E27FC236}">
                <a16:creationId xmlns:a16="http://schemas.microsoft.com/office/drawing/2014/main" id="{3DBA5E5A-7C49-A221-E4EA-C94A3E7D5697}"/>
              </a:ext>
            </a:extLst>
          </p:cNvPr>
          <p:cNvSpPr txBox="1"/>
          <p:nvPr/>
        </p:nvSpPr>
        <p:spPr>
          <a:xfrm>
            <a:off x="6012025" y="2071395"/>
            <a:ext cx="5934269" cy="1154162"/>
          </a:xfrm>
          <a:prstGeom prst="rect">
            <a:avLst/>
          </a:prstGeom>
          <a:noFill/>
        </p:spPr>
        <p:txBody>
          <a:bodyPr wrap="square" rtlCol="0">
            <a:spAutoFit/>
          </a:bodyPr>
          <a:lstStyle/>
          <a:p>
            <a:r>
              <a:rPr lang="en-IN" sz="1500" b="1" dirty="0">
                <a:solidFill>
                  <a:schemeClr val="bg1"/>
                </a:solidFill>
                <a:latin typeface="Nunito Sans" pitchFamily="2" charset="0"/>
              </a:rPr>
              <a:t>Secure Implementation Pattern</a:t>
            </a:r>
          </a:p>
          <a:p>
            <a:endParaRPr lang="en-IN" b="1" dirty="0"/>
          </a:p>
          <a:p>
            <a:endParaRPr lang="en-IN" b="1" dirty="0"/>
          </a:p>
          <a:p>
            <a:endParaRPr lang="en-IN" dirty="0"/>
          </a:p>
        </p:txBody>
      </p:sp>
      <p:pic>
        <p:nvPicPr>
          <p:cNvPr id="21" name="Picture 20">
            <a:extLst>
              <a:ext uri="{FF2B5EF4-FFF2-40B4-BE49-F238E27FC236}">
                <a16:creationId xmlns:a16="http://schemas.microsoft.com/office/drawing/2014/main" id="{9C512DD2-4821-2BCD-0630-CA97F5499274}"/>
              </a:ext>
            </a:extLst>
          </p:cNvPr>
          <p:cNvPicPr>
            <a:picLocks noChangeAspect="1"/>
          </p:cNvPicPr>
          <p:nvPr/>
        </p:nvPicPr>
        <p:blipFill>
          <a:blip r:embed="rId7"/>
          <a:stretch>
            <a:fillRect/>
          </a:stretch>
        </p:blipFill>
        <p:spPr>
          <a:xfrm>
            <a:off x="6095999" y="2406228"/>
            <a:ext cx="5075185" cy="4141938"/>
          </a:xfrm>
          <a:prstGeom prst="rect">
            <a:avLst/>
          </a:prstGeom>
        </p:spPr>
      </p:pic>
    </p:spTree>
    <p:extLst>
      <p:ext uri="{BB962C8B-B14F-4D97-AF65-F5344CB8AC3E}">
        <p14:creationId xmlns:p14="http://schemas.microsoft.com/office/powerpoint/2010/main" val="4166798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9795-B34D-E68C-D8EE-90EA469C53D6}"/>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XXE via SAML</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731923DB-0C99-A32C-70AF-148DF4777787}"/>
              </a:ext>
            </a:extLst>
          </p:cNvPr>
          <p:cNvSpPr>
            <a:spLocks noGrp="1"/>
          </p:cNvSpPr>
          <p:nvPr>
            <p:ph idx="1"/>
          </p:nvPr>
        </p:nvSpPr>
        <p:spPr>
          <a:xfrm>
            <a:off x="422787" y="1995948"/>
            <a:ext cx="10717161" cy="4862052"/>
          </a:xfrm>
        </p:spPr>
        <p:txBody>
          <a:bodyPr>
            <a:noAutofit/>
          </a:bodyPr>
          <a:lstStyle/>
          <a:p>
            <a:endParaRPr lang="en-US" sz="1500" dirty="0">
              <a:solidFill>
                <a:schemeClr val="bg1"/>
              </a:solidFill>
              <a:latin typeface="Nunito Sans" pitchFamily="2" charset="0"/>
            </a:endParaRPr>
          </a:p>
          <a:p>
            <a:pPr marL="0" indent="0">
              <a:buNone/>
            </a:pPr>
            <a:r>
              <a:rPr lang="en-US" sz="1500" b="1" dirty="0">
                <a:solidFill>
                  <a:schemeClr val="bg1"/>
                </a:solidFill>
                <a:latin typeface="Nunito Sans" pitchFamily="2" charset="0"/>
              </a:rPr>
              <a:t>What is XML External Entity (XXE) ?  </a:t>
            </a:r>
          </a:p>
          <a:p>
            <a:r>
              <a:rPr lang="en-US" sz="1400" dirty="0">
                <a:solidFill>
                  <a:schemeClr val="bg1"/>
                </a:solidFill>
                <a:latin typeface="Nunito Sans" pitchFamily="2" charset="0"/>
              </a:rPr>
              <a:t>Vulnerabilities occur when XML parsers process external entity references. </a:t>
            </a:r>
          </a:p>
          <a:p>
            <a:endParaRPr lang="en-US" sz="1500" dirty="0">
              <a:solidFill>
                <a:schemeClr val="bg1"/>
              </a:solidFill>
              <a:latin typeface="Nunito Sans" pitchFamily="2" charset="0"/>
            </a:endParaRPr>
          </a:p>
          <a:p>
            <a:pPr marL="0" indent="0">
              <a:buNone/>
            </a:pPr>
            <a:r>
              <a:rPr lang="en-US" sz="1500" b="1" dirty="0">
                <a:solidFill>
                  <a:schemeClr val="bg1"/>
                </a:solidFill>
                <a:latin typeface="Nunito Sans" pitchFamily="2" charset="0"/>
              </a:rPr>
              <a:t>Why it works in SAML ? </a:t>
            </a:r>
          </a:p>
          <a:p>
            <a:r>
              <a:rPr lang="en-US" sz="1400" dirty="0">
                <a:solidFill>
                  <a:schemeClr val="bg1"/>
                </a:solidFill>
                <a:latin typeface="Nunito Sans" pitchFamily="2" charset="0"/>
              </a:rPr>
              <a:t>In SAML, this can be exploited because SAML assertions are XML.</a:t>
            </a:r>
          </a:p>
          <a:p>
            <a:endParaRPr lang="en-US" sz="1500" dirty="0">
              <a:solidFill>
                <a:schemeClr val="bg1"/>
              </a:solidFill>
              <a:latin typeface="Nunito Sans" pitchFamily="2" charset="0"/>
            </a:endParaRPr>
          </a:p>
          <a:p>
            <a:pPr marL="0" indent="0">
              <a:buNone/>
            </a:pPr>
            <a:r>
              <a:rPr lang="en-US" sz="1500" b="1" dirty="0">
                <a:solidFill>
                  <a:schemeClr val="bg1"/>
                </a:solidFill>
                <a:latin typeface="Nunito Sans" pitchFamily="2" charset="0"/>
              </a:rPr>
              <a:t>How XXE Works in SAML</a:t>
            </a:r>
          </a:p>
          <a:p>
            <a:r>
              <a:rPr lang="en-US" sz="1400" dirty="0">
                <a:solidFill>
                  <a:schemeClr val="bg1"/>
                </a:solidFill>
                <a:latin typeface="Nunito Sans" pitchFamily="2" charset="0"/>
              </a:rPr>
              <a:t>SAML uses XML for assertions, metadata, and requests/responses. If the parser resolves external entities, an attacker can:</a:t>
            </a:r>
          </a:p>
          <a:p>
            <a:r>
              <a:rPr lang="en-US" sz="1400" dirty="0">
                <a:solidFill>
                  <a:schemeClr val="bg1"/>
                </a:solidFill>
                <a:latin typeface="Nunito Sans" pitchFamily="2" charset="0"/>
              </a:rPr>
              <a:t>Read local files</a:t>
            </a:r>
          </a:p>
          <a:p>
            <a:r>
              <a:rPr lang="en-US" sz="1400" dirty="0">
                <a:solidFill>
                  <a:schemeClr val="bg1"/>
                </a:solidFill>
                <a:latin typeface="Nunito Sans" pitchFamily="2" charset="0"/>
              </a:rPr>
              <a:t>Perform SSRF (Server-Side Request Forgery)</a:t>
            </a:r>
          </a:p>
          <a:p>
            <a:r>
              <a:rPr lang="en-US" sz="1400" dirty="0">
                <a:solidFill>
                  <a:schemeClr val="bg1"/>
                </a:solidFill>
                <a:latin typeface="Nunito Sans" pitchFamily="2" charset="0"/>
              </a:rPr>
              <a:t>Cause denial of service</a:t>
            </a:r>
          </a:p>
          <a:p>
            <a:pPr marL="0" indent="0">
              <a:buNone/>
            </a:pPr>
            <a:endParaRPr lang="en-US" sz="1500" dirty="0">
              <a:solidFill>
                <a:schemeClr val="bg1"/>
              </a:solidFill>
              <a:latin typeface="Nunito Sans" pitchFamily="2" charset="0"/>
            </a:endParaRPr>
          </a:p>
          <a:p>
            <a:r>
              <a:rPr lang="en-US" sz="1400" dirty="0">
                <a:solidFill>
                  <a:schemeClr val="bg1"/>
                </a:solidFill>
                <a:latin typeface="Nunito Sans" pitchFamily="2" charset="0"/>
              </a:rPr>
              <a:t>To know more about the XXE exploits: </a:t>
            </a:r>
            <a:r>
              <a:rPr lang="en-IN" sz="1400" dirty="0">
                <a:solidFill>
                  <a:schemeClr val="bg2">
                    <a:lumMod val="60000"/>
                    <a:lumOff val="40000"/>
                  </a:schemeClr>
                </a:solidFill>
                <a:latin typeface="Nunito Sans" pitchFamily="2" charset="0"/>
                <a:hlinkClick r:id="rId3">
                  <a:extLst>
                    <a:ext uri="{A12FA001-AC4F-418D-AE19-62706E023703}">
                      <ahyp:hlinkClr xmlns:ahyp="http://schemas.microsoft.com/office/drawing/2018/hyperlinkcolor" val="tx"/>
                    </a:ext>
                  </a:extLst>
                </a:hlinkClick>
              </a:rPr>
              <a:t>https://www.youtube.com/watch?v=aULUYMw2fCU</a:t>
            </a:r>
            <a:r>
              <a:rPr lang="en-IN" sz="1400" dirty="0">
                <a:solidFill>
                  <a:schemeClr val="bg2">
                    <a:lumMod val="60000"/>
                    <a:lumOff val="40000"/>
                  </a:schemeClr>
                </a:solidFill>
                <a:latin typeface="Nunito Sans" pitchFamily="2" charset="0"/>
              </a:rPr>
              <a:t> </a:t>
            </a:r>
          </a:p>
        </p:txBody>
      </p:sp>
      <p:pic>
        <p:nvPicPr>
          <p:cNvPr id="5" name="Picture 4">
            <a:extLst>
              <a:ext uri="{FF2B5EF4-FFF2-40B4-BE49-F238E27FC236}">
                <a16:creationId xmlns:a16="http://schemas.microsoft.com/office/drawing/2014/main" id="{D1EAA512-9E2A-33D0-F65C-E0580E7EF899}"/>
              </a:ext>
            </a:extLst>
          </p:cNvPr>
          <p:cNvPicPr>
            <a:picLocks noChangeAspect="1"/>
          </p:cNvPicPr>
          <p:nvPr/>
        </p:nvPicPr>
        <p:blipFill>
          <a:blip r:embed="rId4"/>
          <a:stretch>
            <a:fillRect/>
          </a:stretch>
        </p:blipFill>
        <p:spPr>
          <a:xfrm>
            <a:off x="7067645" y="2320657"/>
            <a:ext cx="3905250" cy="1800225"/>
          </a:xfrm>
          <a:prstGeom prst="rect">
            <a:avLst/>
          </a:prstGeom>
        </p:spPr>
      </p:pic>
    </p:spTree>
    <p:extLst>
      <p:ext uri="{BB962C8B-B14F-4D97-AF65-F5344CB8AC3E}">
        <p14:creationId xmlns:p14="http://schemas.microsoft.com/office/powerpoint/2010/main" val="15259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64AC-1B7A-A614-72FE-134CC8296DD8}"/>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Introduction to SAML</a:t>
            </a:r>
            <a:endParaRPr lang="en-IN" sz="4000" b="1" dirty="0">
              <a:latin typeface="Nunito Sans" pitchFamily="2" charset="0"/>
            </a:endParaRPr>
          </a:p>
        </p:txBody>
      </p:sp>
      <p:sp>
        <p:nvSpPr>
          <p:cNvPr id="8" name="Content Placeholder 4">
            <a:extLst>
              <a:ext uri="{FF2B5EF4-FFF2-40B4-BE49-F238E27FC236}">
                <a16:creationId xmlns:a16="http://schemas.microsoft.com/office/drawing/2014/main" id="{5D611E67-E992-F818-705A-B197D2BB2F35}"/>
              </a:ext>
            </a:extLst>
          </p:cNvPr>
          <p:cNvSpPr>
            <a:spLocks noGrp="1"/>
          </p:cNvSpPr>
          <p:nvPr>
            <p:ph idx="1"/>
          </p:nvPr>
        </p:nvSpPr>
        <p:spPr>
          <a:xfrm>
            <a:off x="680321" y="2336873"/>
            <a:ext cx="9613861" cy="3599316"/>
          </a:xfrm>
        </p:spPr>
        <p:txBody>
          <a:bodyPr>
            <a:normAutofit/>
          </a:bodyPr>
          <a:lstStyle/>
          <a:p>
            <a:r>
              <a:rPr lang="en-US" sz="1500" dirty="0">
                <a:solidFill>
                  <a:schemeClr val="bg1"/>
                </a:solidFill>
                <a:latin typeface="Nunito Sans" pitchFamily="2" charset="0"/>
              </a:rPr>
              <a:t>Security Assertion Markup Language (SAML) is an XML-based framework for Single Sign-On (SSO) and identity federation.</a:t>
            </a:r>
          </a:p>
          <a:p>
            <a:r>
              <a:rPr lang="en-US" sz="1500" dirty="0">
                <a:solidFill>
                  <a:schemeClr val="bg1"/>
                </a:solidFill>
                <a:latin typeface="Nunito Sans" pitchFamily="2" charset="0"/>
              </a:rPr>
              <a:t>You’ve more likely experienced SAML authentication in action in the work environment. </a:t>
            </a:r>
          </a:p>
          <a:p>
            <a:r>
              <a:rPr lang="en-US" sz="1500" dirty="0">
                <a:solidFill>
                  <a:schemeClr val="bg1"/>
                </a:solidFill>
                <a:latin typeface="Nunito Sans" pitchFamily="2" charset="0"/>
              </a:rPr>
              <a:t>For example, it enables you to log into your corporate intranet or IdP and then access numerous additional services, such as Salesforce, Box, or Workday, without having to re-enter your credentials. </a:t>
            </a:r>
          </a:p>
        </p:txBody>
      </p:sp>
    </p:spTree>
    <p:extLst>
      <p:ext uri="{BB962C8B-B14F-4D97-AF65-F5344CB8AC3E}">
        <p14:creationId xmlns:p14="http://schemas.microsoft.com/office/powerpoint/2010/main" val="3193939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D36B-6C11-D426-AC55-1C9EBC678546}"/>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Attack Vectors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97F60832-A59D-7904-882D-628EEE67C93F}"/>
              </a:ext>
            </a:extLst>
          </p:cNvPr>
          <p:cNvSpPr>
            <a:spLocks noGrp="1"/>
          </p:cNvSpPr>
          <p:nvPr>
            <p:ph idx="1"/>
          </p:nvPr>
        </p:nvSpPr>
        <p:spPr/>
        <p:txBody>
          <a:bodyPr/>
          <a:lstStyle/>
          <a:p>
            <a:pPr marL="0" indent="0">
              <a:buNone/>
            </a:pPr>
            <a:r>
              <a:rPr lang="en-IN" sz="1500" b="1" dirty="0">
                <a:solidFill>
                  <a:schemeClr val="bg1"/>
                </a:solidFill>
                <a:latin typeface="Nunito Sans" pitchFamily="2" charset="0"/>
              </a:rPr>
              <a:t>Common Attack Vectors</a:t>
            </a:r>
          </a:p>
          <a:p>
            <a:r>
              <a:rPr lang="en-IN" sz="1500" dirty="0">
                <a:solidFill>
                  <a:schemeClr val="bg1"/>
                </a:solidFill>
                <a:latin typeface="Nunito Sans" pitchFamily="2" charset="0"/>
              </a:rPr>
              <a:t>SAML </a:t>
            </a:r>
            <a:r>
              <a:rPr lang="en-IN" sz="1500" dirty="0" err="1">
                <a:solidFill>
                  <a:schemeClr val="bg1"/>
                </a:solidFill>
                <a:latin typeface="Nunito Sans" pitchFamily="2" charset="0"/>
              </a:rPr>
              <a:t>AuthnRequest</a:t>
            </a:r>
            <a:r>
              <a:rPr lang="en-IN" sz="1500" dirty="0">
                <a:solidFill>
                  <a:schemeClr val="bg1"/>
                </a:solidFill>
                <a:latin typeface="Nunito Sans" pitchFamily="2" charset="0"/>
              </a:rPr>
              <a:t> processing</a:t>
            </a:r>
          </a:p>
          <a:p>
            <a:r>
              <a:rPr lang="en-IN" sz="1500" dirty="0">
                <a:solidFill>
                  <a:schemeClr val="bg1"/>
                </a:solidFill>
                <a:latin typeface="Nunito Sans" pitchFamily="2" charset="0"/>
              </a:rPr>
              <a:t>SAML Response validation</a:t>
            </a:r>
          </a:p>
          <a:p>
            <a:r>
              <a:rPr lang="en-IN" sz="1500" dirty="0">
                <a:solidFill>
                  <a:schemeClr val="bg1"/>
                </a:solidFill>
                <a:latin typeface="Nunito Sans" pitchFamily="2" charset="0"/>
              </a:rPr>
              <a:t>SAML metadata parsing</a:t>
            </a:r>
          </a:p>
          <a:p>
            <a:r>
              <a:rPr lang="en-IN" sz="1500" dirty="0">
                <a:solidFill>
                  <a:schemeClr val="bg1"/>
                </a:solidFill>
                <a:latin typeface="Nunito Sans" pitchFamily="2" charset="0"/>
              </a:rPr>
              <a:t>Logout requests </a:t>
            </a:r>
          </a:p>
          <a:p>
            <a:endParaRPr lang="en-US" dirty="0"/>
          </a:p>
        </p:txBody>
      </p:sp>
      <p:pic>
        <p:nvPicPr>
          <p:cNvPr id="5" name="Picture 4">
            <a:extLst>
              <a:ext uri="{FF2B5EF4-FFF2-40B4-BE49-F238E27FC236}">
                <a16:creationId xmlns:a16="http://schemas.microsoft.com/office/drawing/2014/main" id="{32266896-599D-2471-284C-61D121878FB1}"/>
              </a:ext>
            </a:extLst>
          </p:cNvPr>
          <p:cNvPicPr>
            <a:picLocks noChangeAspect="1"/>
          </p:cNvPicPr>
          <p:nvPr/>
        </p:nvPicPr>
        <p:blipFill>
          <a:blip r:embed="rId2"/>
          <a:stretch>
            <a:fillRect/>
          </a:stretch>
        </p:blipFill>
        <p:spPr>
          <a:xfrm>
            <a:off x="4692138" y="2446557"/>
            <a:ext cx="5248275" cy="1504950"/>
          </a:xfrm>
          <a:prstGeom prst="rect">
            <a:avLst/>
          </a:prstGeom>
        </p:spPr>
      </p:pic>
    </p:spTree>
    <p:extLst>
      <p:ext uri="{BB962C8B-B14F-4D97-AF65-F5344CB8AC3E}">
        <p14:creationId xmlns:p14="http://schemas.microsoft.com/office/powerpoint/2010/main" val="270173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aml_fusionauth_xxe">
            <a:hlinkClick r:id="" action="ppaction://media"/>
            <a:extLst>
              <a:ext uri="{FF2B5EF4-FFF2-40B4-BE49-F238E27FC236}">
                <a16:creationId xmlns:a16="http://schemas.microsoft.com/office/drawing/2014/main" id="{276F8573-82D4-CF37-76E6-722CBE63C399}"/>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2898517" y="0"/>
            <a:ext cx="5993557" cy="6960411"/>
          </a:xfrm>
        </p:spPr>
      </p:pic>
    </p:spTree>
    <p:extLst>
      <p:ext uri="{BB962C8B-B14F-4D97-AF65-F5344CB8AC3E}">
        <p14:creationId xmlns:p14="http://schemas.microsoft.com/office/powerpoint/2010/main" val="17244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F60E-168F-B595-62A7-AEAFD98EBE4A}"/>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1F1F2631-DB3D-74D3-6391-D78B5CD30E97}"/>
              </a:ext>
            </a:extLst>
          </p:cNvPr>
          <p:cNvSpPr>
            <a:spLocks noGrp="1"/>
          </p:cNvSpPr>
          <p:nvPr>
            <p:ph idx="1"/>
          </p:nvPr>
        </p:nvSpPr>
        <p:spPr>
          <a:xfrm>
            <a:off x="680321" y="2150059"/>
            <a:ext cx="5887628" cy="4535875"/>
          </a:xfrm>
        </p:spPr>
        <p:txBody>
          <a:bodyPr>
            <a:normAutofit/>
          </a:bodyPr>
          <a:lstStyle/>
          <a:p>
            <a:pPr marL="0" indent="0">
              <a:buNone/>
            </a:pPr>
            <a:r>
              <a:rPr lang="en-US" sz="1500" b="1" dirty="0">
                <a:solidFill>
                  <a:schemeClr val="bg1"/>
                </a:solidFill>
                <a:latin typeface="Nunito Sans" pitchFamily="2" charset="0"/>
              </a:rPr>
              <a:t>Secure Coding </a:t>
            </a:r>
          </a:p>
          <a:p>
            <a:r>
              <a:rPr lang="en-US" sz="1500" b="1" dirty="0">
                <a:solidFill>
                  <a:schemeClr val="bg1"/>
                </a:solidFill>
                <a:latin typeface="Nunito Sans" pitchFamily="2" charset="0"/>
              </a:rPr>
              <a:t>Java (using Java XML parses): </a:t>
            </a:r>
          </a:p>
          <a:p>
            <a:pPr marL="0" indent="0">
              <a:buNone/>
            </a:pPr>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r>
              <a:rPr lang="en-IN" sz="1500" b="1" dirty="0">
                <a:solidFill>
                  <a:schemeClr val="bg1"/>
                </a:solidFill>
                <a:latin typeface="Nunito Sans" pitchFamily="2" charset="0"/>
              </a:rPr>
              <a:t>Python (Using </a:t>
            </a:r>
            <a:r>
              <a:rPr lang="en-IN" sz="1500" b="1" dirty="0" err="1">
                <a:solidFill>
                  <a:schemeClr val="bg1"/>
                </a:solidFill>
                <a:latin typeface="Nunito Sans" pitchFamily="2" charset="0"/>
              </a:rPr>
              <a:t>lxml</a:t>
            </a:r>
            <a:r>
              <a:rPr lang="en-IN" sz="1500" b="1" dirty="0">
                <a:solidFill>
                  <a:schemeClr val="bg1"/>
                </a:solidFill>
                <a:latin typeface="Nunito Sans" pitchFamily="2" charset="0"/>
              </a:rPr>
              <a:t>): </a:t>
            </a: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D7FA27E5-D84A-7CAD-6955-F5EAA375574E}"/>
              </a:ext>
            </a:extLst>
          </p:cNvPr>
          <p:cNvPicPr>
            <a:picLocks noChangeAspect="1"/>
          </p:cNvPicPr>
          <p:nvPr/>
        </p:nvPicPr>
        <p:blipFill>
          <a:blip r:embed="rId3"/>
          <a:srcRect r="27917"/>
          <a:stretch>
            <a:fillRect/>
          </a:stretch>
        </p:blipFill>
        <p:spPr>
          <a:xfrm>
            <a:off x="949428" y="2779669"/>
            <a:ext cx="5315957" cy="917259"/>
          </a:xfrm>
          <a:prstGeom prst="rect">
            <a:avLst/>
          </a:prstGeom>
        </p:spPr>
      </p:pic>
      <p:pic>
        <p:nvPicPr>
          <p:cNvPr id="7" name="Picture 6">
            <a:extLst>
              <a:ext uri="{FF2B5EF4-FFF2-40B4-BE49-F238E27FC236}">
                <a16:creationId xmlns:a16="http://schemas.microsoft.com/office/drawing/2014/main" id="{9159D881-A0B2-F187-D76B-8F992D38D0F1}"/>
              </a:ext>
            </a:extLst>
          </p:cNvPr>
          <p:cNvPicPr>
            <a:picLocks noChangeAspect="1"/>
          </p:cNvPicPr>
          <p:nvPr/>
        </p:nvPicPr>
        <p:blipFill>
          <a:blip r:embed="rId4"/>
          <a:stretch>
            <a:fillRect/>
          </a:stretch>
        </p:blipFill>
        <p:spPr>
          <a:xfrm>
            <a:off x="949429" y="4456576"/>
            <a:ext cx="4333875" cy="752475"/>
          </a:xfrm>
          <a:prstGeom prst="rect">
            <a:avLst/>
          </a:prstGeom>
        </p:spPr>
      </p:pic>
      <p:sp>
        <p:nvSpPr>
          <p:cNvPr id="6" name="TextBox 5">
            <a:extLst>
              <a:ext uri="{FF2B5EF4-FFF2-40B4-BE49-F238E27FC236}">
                <a16:creationId xmlns:a16="http://schemas.microsoft.com/office/drawing/2014/main" id="{82607803-DE9D-43A1-2101-0BAF0A7A6157}"/>
              </a:ext>
            </a:extLst>
          </p:cNvPr>
          <p:cNvSpPr txBox="1"/>
          <p:nvPr/>
        </p:nvSpPr>
        <p:spPr>
          <a:xfrm>
            <a:off x="6567949" y="2109672"/>
            <a:ext cx="5250425" cy="2169825"/>
          </a:xfrm>
          <a:prstGeom prst="rect">
            <a:avLst/>
          </a:prstGeom>
          <a:noFill/>
        </p:spPr>
        <p:txBody>
          <a:bodyPr wrap="square">
            <a:spAutoFit/>
          </a:bodyPr>
          <a:lstStyle/>
          <a:p>
            <a:r>
              <a:rPr lang="en-IN" sz="1500" b="1" dirty="0">
                <a:solidFill>
                  <a:schemeClr val="bg1"/>
                </a:solidFill>
                <a:latin typeface="Nunito Sans" pitchFamily="2" charset="0"/>
              </a:rPr>
              <a:t>Best Practices: </a:t>
            </a:r>
          </a:p>
          <a:p>
            <a:endParaRPr lang="en-IN" sz="1500" b="1" dirty="0">
              <a:solidFill>
                <a:schemeClr val="bg1"/>
              </a:solidFill>
              <a:latin typeface="Nunito Sans" pitchFamily="2" charset="0"/>
            </a:endParaRPr>
          </a:p>
          <a:p>
            <a:pPr marL="342900" indent="-342900">
              <a:buFont typeface="+mj-lt"/>
              <a:buAutoNum type="arabicPeriod"/>
            </a:pPr>
            <a:r>
              <a:rPr lang="en-US" sz="1500" dirty="0">
                <a:solidFill>
                  <a:schemeClr val="bg1"/>
                </a:solidFill>
                <a:latin typeface="Nunito Sans" pitchFamily="2" charset="0"/>
              </a:rPr>
              <a:t>Disable DTDs (</a:t>
            </a:r>
            <a:r>
              <a:rPr lang="en-IN" sz="1500" dirty="0">
                <a:solidFill>
                  <a:schemeClr val="bg1"/>
                </a:solidFill>
                <a:latin typeface="Nunito Sans" pitchFamily="2" charset="0"/>
              </a:rPr>
              <a:t>Document Type Definitions</a:t>
            </a:r>
            <a:r>
              <a:rPr lang="en-US" sz="1500" dirty="0">
                <a:solidFill>
                  <a:schemeClr val="bg1"/>
                </a:solidFill>
                <a:latin typeface="Nunito Sans" pitchFamily="2" charset="0"/>
              </a:rPr>
              <a:t>) processing entirely</a:t>
            </a:r>
          </a:p>
          <a:p>
            <a:pPr marL="342900" indent="-342900">
              <a:buFont typeface="+mj-lt"/>
              <a:buAutoNum type="arabicPeriod"/>
            </a:pPr>
            <a:r>
              <a:rPr lang="en-US" sz="1500" dirty="0">
                <a:solidFill>
                  <a:schemeClr val="bg1"/>
                </a:solidFill>
                <a:latin typeface="Nunito Sans" pitchFamily="2" charset="0"/>
              </a:rPr>
              <a:t>Disable external entity resolution</a:t>
            </a:r>
          </a:p>
          <a:p>
            <a:pPr marL="342900" indent="-342900">
              <a:buFont typeface="+mj-lt"/>
              <a:buAutoNum type="arabicPeriod"/>
            </a:pPr>
            <a:r>
              <a:rPr lang="en-US" sz="1500" dirty="0">
                <a:solidFill>
                  <a:schemeClr val="bg1"/>
                </a:solidFill>
                <a:latin typeface="Nunito Sans" pitchFamily="2" charset="0"/>
              </a:rPr>
              <a:t>Use allowlists for XML schemas</a:t>
            </a:r>
          </a:p>
          <a:p>
            <a:pPr marL="342900" indent="-342900">
              <a:buFont typeface="+mj-lt"/>
              <a:buAutoNum type="arabicPeriod"/>
            </a:pPr>
            <a:r>
              <a:rPr lang="en-US" sz="1500" dirty="0">
                <a:solidFill>
                  <a:schemeClr val="bg1"/>
                </a:solidFill>
                <a:latin typeface="Nunito Sans" pitchFamily="2" charset="0"/>
              </a:rPr>
              <a:t>Validate and sanitize SAML input</a:t>
            </a:r>
          </a:p>
          <a:p>
            <a:pPr marL="342900" indent="-342900">
              <a:buFont typeface="+mj-lt"/>
              <a:buAutoNum type="arabicPeriod"/>
            </a:pPr>
            <a:r>
              <a:rPr lang="en-US" sz="1500" dirty="0">
                <a:solidFill>
                  <a:schemeClr val="bg1"/>
                </a:solidFill>
                <a:latin typeface="Nunito Sans" pitchFamily="2" charset="0"/>
              </a:rPr>
              <a:t>Use secure XML libraries with XXE protection enabled by default</a:t>
            </a:r>
          </a:p>
        </p:txBody>
      </p:sp>
    </p:spTree>
    <p:extLst>
      <p:ext uri="{BB962C8B-B14F-4D97-AF65-F5344CB8AC3E}">
        <p14:creationId xmlns:p14="http://schemas.microsoft.com/office/powerpoint/2010/main" val="958663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C082-6F7D-6546-2526-5A5169ACFDAD}"/>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Comment Injection</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C5652CB-177D-E794-411F-298DB9B6680E}"/>
              </a:ext>
            </a:extLst>
          </p:cNvPr>
          <p:cNvSpPr>
            <a:spLocks noGrp="1"/>
          </p:cNvSpPr>
          <p:nvPr>
            <p:ph idx="1"/>
          </p:nvPr>
        </p:nvSpPr>
        <p:spPr/>
        <p:txBody>
          <a:bodyPr>
            <a:noAutofit/>
          </a:bodyPr>
          <a:lstStyle/>
          <a:p>
            <a:pPr marL="0" indent="0">
              <a:buNone/>
            </a:pPr>
            <a:r>
              <a:rPr lang="en-US" sz="1300" b="1" dirty="0">
                <a:solidFill>
                  <a:schemeClr val="bg1"/>
                </a:solidFill>
                <a:latin typeface="Nunito Sans" pitchFamily="2" charset="0"/>
              </a:rPr>
              <a:t>Comment injection</a:t>
            </a:r>
            <a:r>
              <a:rPr lang="en-US" sz="1300" dirty="0">
                <a:solidFill>
                  <a:schemeClr val="bg1"/>
                </a:solidFill>
                <a:latin typeface="Nunito Sans" pitchFamily="2" charset="0"/>
              </a:rPr>
              <a:t> in SAML occurs when XML comments (&lt;!-- --&gt;) are inserted into SAML messages, potentially bypassing validation, breaking parsing, or interfering with security controls.</a:t>
            </a:r>
          </a:p>
          <a:p>
            <a:endParaRPr lang="en-IN" sz="1300" dirty="0">
              <a:solidFill>
                <a:schemeClr val="bg1"/>
              </a:solidFill>
              <a:latin typeface="Nunito Sans" pitchFamily="2" charset="0"/>
            </a:endParaRPr>
          </a:p>
          <a:p>
            <a:pPr marL="0" indent="0">
              <a:buNone/>
            </a:pPr>
            <a:r>
              <a:rPr lang="en-US" sz="1300" b="1" dirty="0">
                <a:solidFill>
                  <a:schemeClr val="bg1"/>
                </a:solidFill>
                <a:latin typeface="Nunito Sans" pitchFamily="2" charset="0"/>
              </a:rPr>
              <a:t>Why this is possible in SAML</a:t>
            </a:r>
          </a:p>
          <a:p>
            <a:pPr marL="0" indent="0">
              <a:buNone/>
            </a:pPr>
            <a:r>
              <a:rPr lang="en-US" sz="1300" dirty="0">
                <a:solidFill>
                  <a:schemeClr val="bg1"/>
                </a:solidFill>
                <a:latin typeface="Nunito Sans" pitchFamily="2" charset="0"/>
              </a:rPr>
              <a:t>SAML relies on:</a:t>
            </a:r>
          </a:p>
          <a:p>
            <a:r>
              <a:rPr lang="en-US" sz="1300" dirty="0">
                <a:solidFill>
                  <a:schemeClr val="bg1"/>
                </a:solidFill>
                <a:latin typeface="Nunito Sans" pitchFamily="2" charset="0"/>
              </a:rPr>
              <a:t>XML Canonicalization (C14N) for signature validation</a:t>
            </a:r>
          </a:p>
          <a:p>
            <a:r>
              <a:rPr lang="en-US" sz="1300" dirty="0">
                <a:solidFill>
                  <a:schemeClr val="bg1"/>
                </a:solidFill>
                <a:latin typeface="Nunito Sans" pitchFamily="2" charset="0"/>
              </a:rPr>
              <a:t>XPath / DOM parsing for extracting values</a:t>
            </a:r>
          </a:p>
          <a:p>
            <a:pPr marL="0" indent="0">
              <a:buNone/>
            </a:pPr>
            <a:r>
              <a:rPr lang="en-US" sz="1300" dirty="0">
                <a:solidFill>
                  <a:schemeClr val="bg1"/>
                </a:solidFill>
                <a:latin typeface="Nunito Sans" pitchFamily="2" charset="0"/>
              </a:rPr>
              <a:t>If:</a:t>
            </a:r>
          </a:p>
          <a:p>
            <a:r>
              <a:rPr lang="en-US" sz="1300" dirty="0">
                <a:solidFill>
                  <a:schemeClr val="bg1"/>
                </a:solidFill>
                <a:latin typeface="Nunito Sans" pitchFamily="2" charset="0"/>
              </a:rPr>
              <a:t>Comments are excluded during signature validation</a:t>
            </a:r>
          </a:p>
          <a:p>
            <a:r>
              <a:rPr lang="en-US" sz="1300" dirty="0">
                <a:solidFill>
                  <a:schemeClr val="bg1"/>
                </a:solidFill>
                <a:latin typeface="Nunito Sans" pitchFamily="2" charset="0"/>
              </a:rPr>
              <a:t>But included or mishandled during value extraction</a:t>
            </a:r>
          </a:p>
          <a:p>
            <a:pPr marL="0" indent="0">
              <a:buNone/>
            </a:pPr>
            <a:endParaRPr lang="en-US" sz="1300" dirty="0">
              <a:solidFill>
                <a:schemeClr val="bg1"/>
              </a:solidFill>
              <a:latin typeface="Nunito Sans" pitchFamily="2" charset="0"/>
            </a:endParaRPr>
          </a:p>
          <a:p>
            <a:pPr marL="0" indent="0">
              <a:buNone/>
            </a:pPr>
            <a:r>
              <a:rPr lang="en-US" sz="1300" dirty="0">
                <a:solidFill>
                  <a:schemeClr val="bg1"/>
                </a:solidFill>
                <a:latin typeface="Nunito Sans" pitchFamily="2" charset="0"/>
              </a:rPr>
              <a:t>➡️ You get a parser discrepancy vulnerability</a:t>
            </a:r>
          </a:p>
        </p:txBody>
      </p:sp>
    </p:spTree>
    <p:extLst>
      <p:ext uri="{BB962C8B-B14F-4D97-AF65-F5344CB8AC3E}">
        <p14:creationId xmlns:p14="http://schemas.microsoft.com/office/powerpoint/2010/main" val="3256386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1B47-8F0A-362D-7698-49E2AB91A85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29B4AD-9E48-B206-B4FB-F111205FC341}"/>
              </a:ext>
            </a:extLst>
          </p:cNvPr>
          <p:cNvSpPr>
            <a:spLocks noGrp="1"/>
          </p:cNvSpPr>
          <p:nvPr>
            <p:ph idx="1"/>
          </p:nvPr>
        </p:nvSpPr>
        <p:spPr>
          <a:xfrm>
            <a:off x="323385" y="2107580"/>
            <a:ext cx="4884235" cy="4505093"/>
          </a:xfrm>
        </p:spPr>
        <p:txBody>
          <a:bodyPr>
            <a:noAutofit/>
          </a:bodyPr>
          <a:lstStyle/>
          <a:p>
            <a:pPr marL="0" indent="0">
              <a:buNone/>
            </a:pPr>
            <a:r>
              <a:rPr lang="en-US" sz="1300" b="1" dirty="0">
                <a:solidFill>
                  <a:schemeClr val="bg1"/>
                </a:solidFill>
                <a:latin typeface="Nunito Sans" pitchFamily="2" charset="0"/>
              </a:rPr>
              <a:t>XML Comment Syntax</a:t>
            </a:r>
          </a:p>
          <a:p>
            <a:r>
              <a:rPr lang="en-US" sz="1300" dirty="0">
                <a:solidFill>
                  <a:schemeClr val="bg1"/>
                </a:solidFill>
                <a:latin typeface="Nunito Sans" pitchFamily="2" charset="0"/>
              </a:rPr>
              <a:t>XML comments use the format: &lt;!-- comment text --&gt;</a:t>
            </a:r>
          </a:p>
          <a:p>
            <a:r>
              <a:rPr lang="en-US" sz="1300" dirty="0">
                <a:solidFill>
                  <a:schemeClr val="bg1"/>
                </a:solidFill>
                <a:latin typeface="Nunito Sans" pitchFamily="2" charset="0"/>
              </a:rPr>
              <a:t>Can appear almost anywhere in XML</a:t>
            </a:r>
          </a:p>
          <a:p>
            <a:r>
              <a:rPr lang="en-US" sz="1300" dirty="0">
                <a:solidFill>
                  <a:schemeClr val="bg1"/>
                </a:solidFill>
                <a:latin typeface="Nunito Sans" pitchFamily="2" charset="0"/>
              </a:rPr>
              <a:t>Can span multiple lines</a:t>
            </a:r>
          </a:p>
          <a:p>
            <a:r>
              <a:rPr lang="en-US" sz="1300" dirty="0">
                <a:solidFill>
                  <a:schemeClr val="bg1"/>
                </a:solidFill>
                <a:latin typeface="Nunito Sans" pitchFamily="2" charset="0"/>
              </a:rPr>
              <a:t>Can contain any text except --</a:t>
            </a:r>
          </a:p>
          <a:p>
            <a:r>
              <a:rPr lang="en-US" sz="1300" dirty="0">
                <a:solidFill>
                  <a:schemeClr val="bg1"/>
                </a:solidFill>
                <a:latin typeface="Nunito Sans" pitchFamily="2" charset="0"/>
              </a:rPr>
              <a:t>Are ignored by most XML parsers during normal processing</a:t>
            </a:r>
          </a:p>
          <a:p>
            <a:endParaRPr lang="en-IN" sz="1300" dirty="0">
              <a:solidFill>
                <a:schemeClr val="bg1"/>
              </a:solidFill>
              <a:latin typeface="Nunito Sans" pitchFamily="2" charset="0"/>
            </a:endParaRPr>
          </a:p>
        </p:txBody>
      </p:sp>
      <p:sp>
        <p:nvSpPr>
          <p:cNvPr id="4" name="TextBox 3">
            <a:extLst>
              <a:ext uri="{FF2B5EF4-FFF2-40B4-BE49-F238E27FC236}">
                <a16:creationId xmlns:a16="http://schemas.microsoft.com/office/drawing/2014/main" id="{27DCD6A8-B852-5DDF-EB37-59C059C475BD}"/>
              </a:ext>
            </a:extLst>
          </p:cNvPr>
          <p:cNvSpPr txBox="1"/>
          <p:nvPr/>
        </p:nvSpPr>
        <p:spPr>
          <a:xfrm>
            <a:off x="5809785" y="2107580"/>
            <a:ext cx="5419492" cy="2893100"/>
          </a:xfrm>
          <a:prstGeom prst="rect">
            <a:avLst/>
          </a:prstGeom>
          <a:noFill/>
        </p:spPr>
        <p:txBody>
          <a:bodyPr wrap="square" rtlCol="0">
            <a:spAutoFit/>
          </a:bodyPr>
          <a:lstStyle/>
          <a:p>
            <a:r>
              <a:rPr lang="en-IN" sz="1300" b="1" dirty="0">
                <a:solidFill>
                  <a:schemeClr val="bg1"/>
                </a:solidFill>
                <a:latin typeface="Nunito Sans" pitchFamily="2" charset="0"/>
              </a:rPr>
              <a:t>What Each Parser Sees:</a:t>
            </a:r>
            <a:endParaRPr lang="en-IN" sz="1300" dirty="0">
              <a:solidFill>
                <a:schemeClr val="bg1"/>
              </a:solidFill>
              <a:latin typeface="Nunito Sans" pitchFamily="2" charset="0"/>
            </a:endParaRPr>
          </a:p>
          <a:p>
            <a:endParaRPr lang="en-IN" sz="1300" b="1" dirty="0">
              <a:solidFill>
                <a:schemeClr val="bg1"/>
              </a:solidFill>
              <a:latin typeface="Nunito Sans" pitchFamily="2" charset="0"/>
            </a:endParaRPr>
          </a:p>
          <a:p>
            <a:r>
              <a:rPr lang="en-IN" sz="1300" b="1" dirty="0">
                <a:solidFill>
                  <a:schemeClr val="bg1"/>
                </a:solidFill>
                <a:latin typeface="Nunito Sans" pitchFamily="2" charset="0"/>
              </a:rPr>
              <a:t>Signature Validation Parser:</a:t>
            </a:r>
          </a:p>
          <a:p>
            <a:r>
              <a:rPr lang="en-IN" sz="1300" dirty="0">
                <a:solidFill>
                  <a:schemeClr val="bg1"/>
                </a:solidFill>
                <a:latin typeface="Nunito Sans" pitchFamily="2" charset="0"/>
              </a:rPr>
              <a:t>Sees: role = "user" (comments ignored)</a:t>
            </a:r>
          </a:p>
          <a:p>
            <a:r>
              <a:rPr lang="en-IN" sz="1300" dirty="0">
                <a:solidFill>
                  <a:schemeClr val="bg1"/>
                </a:solidFill>
                <a:latin typeface="Nunito Sans" pitchFamily="2" charset="0"/>
              </a:rPr>
              <a:t>Validates signature ✓</a:t>
            </a:r>
          </a:p>
          <a:p>
            <a:r>
              <a:rPr lang="en-IN" sz="1300" dirty="0">
                <a:solidFill>
                  <a:schemeClr val="bg1"/>
                </a:solidFill>
                <a:latin typeface="Nunito Sans" pitchFamily="2" charset="0"/>
              </a:rPr>
              <a:t>Signature is VALID</a:t>
            </a:r>
          </a:p>
          <a:p>
            <a:endParaRPr lang="en-IN" sz="1300" dirty="0">
              <a:solidFill>
                <a:schemeClr val="bg1"/>
              </a:solidFill>
              <a:latin typeface="Nunito Sans" pitchFamily="2" charset="0"/>
            </a:endParaRPr>
          </a:p>
          <a:p>
            <a:r>
              <a:rPr lang="en-IN" sz="1300" b="1" dirty="0">
                <a:solidFill>
                  <a:schemeClr val="bg1"/>
                </a:solidFill>
                <a:latin typeface="Nunito Sans" pitchFamily="2" charset="0"/>
              </a:rPr>
              <a:t>Application Parser:</a:t>
            </a:r>
          </a:p>
          <a:p>
            <a:r>
              <a:rPr lang="en-IN" sz="1300" dirty="0">
                <a:solidFill>
                  <a:schemeClr val="bg1"/>
                </a:solidFill>
                <a:latin typeface="Nunito Sans" pitchFamily="2" charset="0"/>
              </a:rPr>
              <a:t>Sees: role = "user" AND role = "admin"</a:t>
            </a:r>
          </a:p>
          <a:p>
            <a:r>
              <a:rPr lang="en-IN" sz="1300" dirty="0">
                <a:solidFill>
                  <a:schemeClr val="bg1"/>
                </a:solidFill>
                <a:latin typeface="Nunito Sans" pitchFamily="2" charset="0"/>
              </a:rPr>
              <a:t>Processes both attributes</a:t>
            </a:r>
          </a:p>
          <a:p>
            <a:r>
              <a:rPr lang="en-IN" sz="1300" dirty="0">
                <a:solidFill>
                  <a:schemeClr val="bg1"/>
                </a:solidFill>
                <a:latin typeface="Nunito Sans" pitchFamily="2" charset="0"/>
              </a:rPr>
              <a:t>User gets ADMIN privileges ✗</a:t>
            </a:r>
          </a:p>
          <a:p>
            <a:endParaRPr lang="en-IN" sz="1300" dirty="0">
              <a:solidFill>
                <a:schemeClr val="bg1"/>
              </a:solidFill>
              <a:latin typeface="Nunito Sans" pitchFamily="2" charset="0"/>
            </a:endParaRPr>
          </a:p>
          <a:p>
            <a:r>
              <a:rPr lang="en-IN" sz="1300" dirty="0">
                <a:solidFill>
                  <a:schemeClr val="bg1"/>
                </a:solidFill>
                <a:latin typeface="Nunito Sans" pitchFamily="2" charset="0"/>
              </a:rPr>
              <a:t>Result: Valid signature + Admin access = BREACH</a:t>
            </a:r>
          </a:p>
          <a:p>
            <a:endParaRPr lang="en-IN" sz="1300" dirty="0"/>
          </a:p>
        </p:txBody>
      </p:sp>
    </p:spTree>
    <p:extLst>
      <p:ext uri="{BB962C8B-B14F-4D97-AF65-F5344CB8AC3E}">
        <p14:creationId xmlns:p14="http://schemas.microsoft.com/office/powerpoint/2010/main" val="3895859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DA56-49F3-A9CD-FDE2-E293DF9563BC}"/>
              </a:ext>
            </a:extLst>
          </p:cNvPr>
          <p:cNvSpPr>
            <a:spLocks noGrp="1"/>
          </p:cNvSpPr>
          <p:nvPr>
            <p:ph type="title"/>
          </p:nvPr>
        </p:nvSpPr>
        <p:spPr/>
        <p:txBody>
          <a:bodyPr vert="horz" lIns="91440" tIns="45720" rIns="91440" bIns="45720" rtlCol="0" anchor="ctr">
            <a:normAutofit/>
          </a:bodyPr>
          <a:lstStyle/>
          <a:p>
            <a:r>
              <a:rPr lang="en-US" sz="4000" b="1">
                <a:latin typeface="Nunito Sans" pitchFamily="2" charset="0"/>
              </a:rPr>
              <a:t>Attack </a:t>
            </a:r>
            <a:r>
              <a:rPr lang="en-US" sz="4000" b="1" dirty="0">
                <a:latin typeface="Nunito Sans" pitchFamily="2" charset="0"/>
              </a:rPr>
              <a:t>vectors</a:t>
            </a:r>
            <a:endParaRPr lang="en-IN" sz="4000" b="1" dirty="0">
              <a:latin typeface="Nunito Sans" pitchFamily="2" charset="0"/>
            </a:endParaRPr>
          </a:p>
        </p:txBody>
      </p:sp>
      <p:pic>
        <p:nvPicPr>
          <p:cNvPr id="9" name="Content Placeholder 8">
            <a:extLst>
              <a:ext uri="{FF2B5EF4-FFF2-40B4-BE49-F238E27FC236}">
                <a16:creationId xmlns:a16="http://schemas.microsoft.com/office/drawing/2014/main" id="{B784C794-C630-9F0B-FBBF-EDC21672F80E}"/>
              </a:ext>
            </a:extLst>
          </p:cNvPr>
          <p:cNvPicPr>
            <a:picLocks noGrp="1" noChangeAspect="1"/>
          </p:cNvPicPr>
          <p:nvPr>
            <p:ph idx="1"/>
          </p:nvPr>
        </p:nvPicPr>
        <p:blipFill>
          <a:blip r:embed="rId2"/>
          <a:srcRect r="17601"/>
          <a:stretch>
            <a:fillRect/>
          </a:stretch>
        </p:blipFill>
        <p:spPr>
          <a:xfrm>
            <a:off x="4471638" y="2303210"/>
            <a:ext cx="5921299" cy="2907670"/>
          </a:xfrm>
          <a:prstGeom prst="rect">
            <a:avLst/>
          </a:prstGeom>
        </p:spPr>
      </p:pic>
      <p:sp>
        <p:nvSpPr>
          <p:cNvPr id="10" name="TextBox 9">
            <a:extLst>
              <a:ext uri="{FF2B5EF4-FFF2-40B4-BE49-F238E27FC236}">
                <a16:creationId xmlns:a16="http://schemas.microsoft.com/office/drawing/2014/main" id="{49E3A8B0-8327-C4B9-7E92-28DC67577C1E}"/>
              </a:ext>
            </a:extLst>
          </p:cNvPr>
          <p:cNvSpPr txBox="1"/>
          <p:nvPr/>
        </p:nvSpPr>
        <p:spPr>
          <a:xfrm>
            <a:off x="704385" y="2137419"/>
            <a:ext cx="10783229" cy="1794722"/>
          </a:xfrm>
          <a:prstGeom prst="rect">
            <a:avLst/>
          </a:prstGeom>
          <a:noFill/>
        </p:spPr>
        <p:txBody>
          <a:bodyPr wrap="square" rtlCol="0">
            <a:spAutoFit/>
          </a:bodyPr>
          <a:lstStyle/>
          <a:p>
            <a:pPr>
              <a:lnSpc>
                <a:spcPct val="150000"/>
              </a:lnSpc>
            </a:pPr>
            <a:r>
              <a:rPr lang="en-US" sz="1500" dirty="0">
                <a:solidFill>
                  <a:schemeClr val="bg1"/>
                </a:solidFill>
                <a:latin typeface="Nunito Sans" pitchFamily="2" charset="0"/>
              </a:rPr>
              <a:t>Test Cases for Comment Injection: </a:t>
            </a:r>
          </a:p>
          <a:p>
            <a:pPr marL="342900" indent="-342900">
              <a:lnSpc>
                <a:spcPct val="150000"/>
              </a:lnSpc>
              <a:buAutoNum type="arabicPeriod"/>
            </a:pPr>
            <a:r>
              <a:rPr lang="en-US" sz="1500" dirty="0">
                <a:solidFill>
                  <a:schemeClr val="bg1"/>
                </a:solidFill>
                <a:latin typeface="Nunito Sans" pitchFamily="2" charset="0"/>
              </a:rPr>
              <a:t>Basic Comment Injection </a:t>
            </a:r>
          </a:p>
          <a:p>
            <a:pPr marL="342900" indent="-342900">
              <a:lnSpc>
                <a:spcPct val="150000"/>
              </a:lnSpc>
              <a:buAutoNum type="arabicPeriod"/>
            </a:pPr>
            <a:r>
              <a:rPr lang="en-US" sz="1500" dirty="0">
                <a:solidFill>
                  <a:schemeClr val="bg1"/>
                </a:solidFill>
                <a:latin typeface="Nunito Sans" pitchFamily="2" charset="0"/>
              </a:rPr>
              <a:t>Comment in Attribute value </a:t>
            </a:r>
          </a:p>
          <a:p>
            <a:pPr marL="342900" indent="-342900">
              <a:lnSpc>
                <a:spcPct val="150000"/>
              </a:lnSpc>
              <a:buAutoNum type="arabicPeriod"/>
            </a:pPr>
            <a:r>
              <a:rPr lang="en-US" sz="1500" dirty="0">
                <a:solidFill>
                  <a:schemeClr val="bg1"/>
                </a:solidFill>
                <a:latin typeface="Nunito Sans" pitchFamily="2" charset="0"/>
              </a:rPr>
              <a:t>Nested Comments </a:t>
            </a:r>
          </a:p>
          <a:p>
            <a:pPr marL="342900" indent="-342900">
              <a:lnSpc>
                <a:spcPct val="150000"/>
              </a:lnSpc>
              <a:buAutoNum type="arabicPeriod"/>
            </a:pPr>
            <a:r>
              <a:rPr lang="en-US" sz="1500" dirty="0">
                <a:solidFill>
                  <a:schemeClr val="bg1"/>
                </a:solidFill>
                <a:latin typeface="Nunito Sans" pitchFamily="2" charset="0"/>
              </a:rPr>
              <a:t>Multi-line comments</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997536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7AC8-0BF2-9582-61D2-2CE8AA5F6B7B}"/>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a:t>
            </a:r>
            <a:endParaRPr lang="en-IN" sz="4000" b="1" dirty="0">
              <a:latin typeface="Nunito Sans" pitchFamily="2" charset="0"/>
            </a:endParaRPr>
          </a:p>
        </p:txBody>
      </p:sp>
      <p:sp>
        <p:nvSpPr>
          <p:cNvPr id="4" name="Text Placeholder 3">
            <a:extLst>
              <a:ext uri="{FF2B5EF4-FFF2-40B4-BE49-F238E27FC236}">
                <a16:creationId xmlns:a16="http://schemas.microsoft.com/office/drawing/2014/main" id="{6CD63AF0-6291-240E-6CEC-1347B1FCA28B}"/>
              </a:ext>
            </a:extLst>
          </p:cNvPr>
          <p:cNvSpPr>
            <a:spLocks noGrp="1"/>
          </p:cNvSpPr>
          <p:nvPr>
            <p:ph idx="1"/>
          </p:nvPr>
        </p:nvSpPr>
        <p:spPr>
          <a:xfrm>
            <a:off x="356936" y="2080636"/>
            <a:ext cx="5029103" cy="3599316"/>
          </a:xfrm>
        </p:spPr>
        <p:txBody>
          <a:bodyPr>
            <a:normAutofit/>
          </a:bodyPr>
          <a:lstStyle/>
          <a:p>
            <a:r>
              <a:rPr lang="en-US" sz="1800" b="1" dirty="0">
                <a:solidFill>
                  <a:schemeClr val="bg1"/>
                </a:solidFill>
                <a:latin typeface="Nunito Sans" pitchFamily="2" charset="0"/>
              </a:rPr>
              <a:t>Vulnerable Code Pattern: </a:t>
            </a:r>
          </a:p>
          <a:p>
            <a:endParaRPr lang="en-IN" dirty="0"/>
          </a:p>
        </p:txBody>
      </p:sp>
      <p:sp>
        <p:nvSpPr>
          <p:cNvPr id="12" name="TextBox 11">
            <a:extLst>
              <a:ext uri="{FF2B5EF4-FFF2-40B4-BE49-F238E27FC236}">
                <a16:creationId xmlns:a16="http://schemas.microsoft.com/office/drawing/2014/main" id="{2B8CD88D-32DA-8D53-F653-CD1E4B7C6515}"/>
              </a:ext>
            </a:extLst>
          </p:cNvPr>
          <p:cNvSpPr txBox="1"/>
          <p:nvPr/>
        </p:nvSpPr>
        <p:spPr>
          <a:xfrm>
            <a:off x="6518877" y="2080636"/>
            <a:ext cx="4728118" cy="369332"/>
          </a:xfrm>
          <a:prstGeom prst="rect">
            <a:avLst/>
          </a:prstGeom>
          <a:noFill/>
        </p:spPr>
        <p:txBody>
          <a:bodyPr wrap="square" rtlCol="0">
            <a:spAutoFit/>
          </a:bodyPr>
          <a:lstStyle/>
          <a:p>
            <a:r>
              <a:rPr lang="en-US" b="1" dirty="0">
                <a:solidFill>
                  <a:schemeClr val="bg1"/>
                </a:solidFill>
                <a:latin typeface="Nunito Sans" pitchFamily="2" charset="0"/>
              </a:rPr>
              <a:t>Secure Code Pattern: </a:t>
            </a:r>
          </a:p>
        </p:txBody>
      </p:sp>
      <p:pic>
        <p:nvPicPr>
          <p:cNvPr id="16" name="Picture 15">
            <a:extLst>
              <a:ext uri="{FF2B5EF4-FFF2-40B4-BE49-F238E27FC236}">
                <a16:creationId xmlns:a16="http://schemas.microsoft.com/office/drawing/2014/main" id="{E5F2DDC6-0CDF-67C5-3DEF-2A0650887583}"/>
              </a:ext>
            </a:extLst>
          </p:cNvPr>
          <p:cNvPicPr>
            <a:picLocks noChangeAspect="1"/>
          </p:cNvPicPr>
          <p:nvPr/>
        </p:nvPicPr>
        <p:blipFill>
          <a:blip r:embed="rId2"/>
          <a:srcRect r="25895"/>
          <a:stretch>
            <a:fillRect/>
          </a:stretch>
        </p:blipFill>
        <p:spPr>
          <a:xfrm>
            <a:off x="6518877" y="2471686"/>
            <a:ext cx="4943475" cy="4119784"/>
          </a:xfrm>
          <a:prstGeom prst="rect">
            <a:avLst/>
          </a:prstGeom>
        </p:spPr>
      </p:pic>
      <p:pic>
        <p:nvPicPr>
          <p:cNvPr id="18" name="Picture 17">
            <a:extLst>
              <a:ext uri="{FF2B5EF4-FFF2-40B4-BE49-F238E27FC236}">
                <a16:creationId xmlns:a16="http://schemas.microsoft.com/office/drawing/2014/main" id="{E7AA5879-A684-C78B-0D54-AC621497223B}"/>
              </a:ext>
            </a:extLst>
          </p:cNvPr>
          <p:cNvPicPr>
            <a:picLocks noChangeAspect="1"/>
          </p:cNvPicPr>
          <p:nvPr/>
        </p:nvPicPr>
        <p:blipFill>
          <a:blip r:embed="rId3"/>
          <a:srcRect r="21318"/>
          <a:stretch>
            <a:fillRect/>
          </a:stretch>
        </p:blipFill>
        <p:spPr>
          <a:xfrm>
            <a:off x="491118" y="2471686"/>
            <a:ext cx="5485936" cy="2428875"/>
          </a:xfrm>
          <a:prstGeom prst="rect">
            <a:avLst/>
          </a:prstGeom>
        </p:spPr>
      </p:pic>
    </p:spTree>
    <p:extLst>
      <p:ext uri="{BB962C8B-B14F-4D97-AF65-F5344CB8AC3E}">
        <p14:creationId xmlns:p14="http://schemas.microsoft.com/office/powerpoint/2010/main" val="1878573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9187-E38B-04AE-3A0B-43BF9F2174F4}"/>
              </a:ext>
            </a:extLst>
          </p:cNvPr>
          <p:cNvSpPr>
            <a:spLocks noGrp="1"/>
          </p:cNvSpPr>
          <p:nvPr>
            <p:ph type="title"/>
          </p:nvPr>
        </p:nvSpPr>
        <p:spPr/>
        <p:txBody>
          <a:bodyPr>
            <a:normAutofit/>
          </a:bodyPr>
          <a:lstStyle/>
          <a:p>
            <a:r>
              <a:rPr lang="en-IN" sz="4000" b="1" cap="all" dirty="0">
                <a:latin typeface="Nunito Sans" pitchFamily="2" charset="0"/>
              </a:rPr>
              <a:t>Token Recipient Confusion</a:t>
            </a:r>
          </a:p>
        </p:txBody>
      </p:sp>
      <p:sp>
        <p:nvSpPr>
          <p:cNvPr id="3" name="Content Placeholder 2">
            <a:extLst>
              <a:ext uri="{FF2B5EF4-FFF2-40B4-BE49-F238E27FC236}">
                <a16:creationId xmlns:a16="http://schemas.microsoft.com/office/drawing/2014/main" id="{F5BDC2CD-ABA9-E401-5C26-38DBC2A0C0BE}"/>
              </a:ext>
            </a:extLst>
          </p:cNvPr>
          <p:cNvSpPr>
            <a:spLocks noGrp="1"/>
          </p:cNvSpPr>
          <p:nvPr>
            <p:ph idx="1"/>
          </p:nvPr>
        </p:nvSpPr>
        <p:spPr/>
        <p:txBody>
          <a:bodyPr>
            <a:normAutofit/>
          </a:bodyPr>
          <a:lstStyle/>
          <a:p>
            <a:pPr marL="0" indent="0">
              <a:buNone/>
            </a:pPr>
            <a:r>
              <a:rPr lang="en-US" sz="1500" b="1" dirty="0">
                <a:solidFill>
                  <a:schemeClr val="bg1"/>
                </a:solidFill>
                <a:latin typeface="Nunito Sans" pitchFamily="2" charset="0"/>
              </a:rPr>
              <a:t>Token Recipient Confusion </a:t>
            </a:r>
            <a:r>
              <a:rPr lang="en-US" sz="1500" dirty="0">
                <a:solidFill>
                  <a:schemeClr val="bg1"/>
                </a:solidFill>
                <a:latin typeface="Nunito Sans" pitchFamily="2" charset="0"/>
              </a:rPr>
              <a:t>(also called </a:t>
            </a:r>
            <a:r>
              <a:rPr lang="en-US" sz="1500" b="1" dirty="0">
                <a:solidFill>
                  <a:schemeClr val="bg1"/>
                </a:solidFill>
                <a:latin typeface="Nunito Sans" pitchFamily="2" charset="0"/>
              </a:rPr>
              <a:t>SAML Recipient Confusion </a:t>
            </a:r>
            <a:r>
              <a:rPr lang="en-US" sz="1500" dirty="0">
                <a:solidFill>
                  <a:schemeClr val="bg1"/>
                </a:solidFill>
                <a:latin typeface="Nunito Sans" pitchFamily="2" charset="0"/>
              </a:rPr>
              <a:t>or </a:t>
            </a:r>
            <a:r>
              <a:rPr lang="en-US" sz="1500" b="1" dirty="0">
                <a:solidFill>
                  <a:schemeClr val="bg1"/>
                </a:solidFill>
                <a:latin typeface="Nunito Sans" pitchFamily="2" charset="0"/>
              </a:rPr>
              <a:t>Assertion Recipient Confusion</a:t>
            </a:r>
            <a:r>
              <a:rPr lang="en-US" sz="1500" dirty="0">
                <a:solidFill>
                  <a:schemeClr val="bg1"/>
                </a:solidFill>
                <a:latin typeface="Nunito Sans" pitchFamily="2" charset="0"/>
              </a:rPr>
              <a:t>) occurs when a SAML assertion intended for one Service Provider (SP) is accepted by a different SP, allowing an attacker to reuse a valid assertion at an unintended SP.</a:t>
            </a:r>
          </a:p>
          <a:p>
            <a:endParaRPr lang="en-US" sz="1500" dirty="0">
              <a:solidFill>
                <a:schemeClr val="bg1"/>
              </a:solidFill>
              <a:latin typeface="Nunito Sans" pitchFamily="2" charset="0"/>
            </a:endParaRPr>
          </a:p>
          <a:p>
            <a:pPr marL="0" indent="0">
              <a:buNone/>
            </a:pPr>
            <a:r>
              <a:rPr lang="en-US" sz="1500" b="1" dirty="0">
                <a:solidFill>
                  <a:schemeClr val="bg1"/>
                </a:solidFill>
                <a:latin typeface="Nunito Sans" pitchFamily="2" charset="0"/>
              </a:rPr>
              <a:t>How SAML Recipient Validation Works</a:t>
            </a:r>
          </a:p>
          <a:p>
            <a:r>
              <a:rPr lang="en-US" sz="1500" dirty="0">
                <a:solidFill>
                  <a:schemeClr val="bg1"/>
                </a:solidFill>
                <a:latin typeface="Nunito Sans" pitchFamily="2" charset="0"/>
              </a:rPr>
              <a:t>SAML assertions should only be accepted by the intended recipient. This is enforced through: Recipient attribute in </a:t>
            </a:r>
            <a:r>
              <a:rPr lang="en-US" sz="1500" b="1" dirty="0" err="1">
                <a:solidFill>
                  <a:schemeClr val="bg1"/>
                </a:solidFill>
                <a:latin typeface="Nunito Sans" pitchFamily="2" charset="0"/>
              </a:rPr>
              <a:t>SubjectConfirmationData</a:t>
            </a:r>
            <a:endParaRPr lang="en-US" sz="1500" b="1" dirty="0">
              <a:solidFill>
                <a:schemeClr val="bg1"/>
              </a:solidFill>
              <a:latin typeface="Nunito Sans" pitchFamily="2" charset="0"/>
            </a:endParaRPr>
          </a:p>
          <a:p>
            <a:r>
              <a:rPr lang="en-US" sz="1500" b="1" dirty="0">
                <a:solidFill>
                  <a:schemeClr val="bg1"/>
                </a:solidFill>
                <a:latin typeface="Nunito Sans" pitchFamily="2" charset="0"/>
              </a:rPr>
              <a:t>Audience</a:t>
            </a:r>
            <a:r>
              <a:rPr lang="en-US" sz="1500" dirty="0">
                <a:solidFill>
                  <a:schemeClr val="bg1"/>
                </a:solidFill>
                <a:latin typeface="Nunito Sans" pitchFamily="2" charset="0"/>
              </a:rPr>
              <a:t> in </a:t>
            </a:r>
            <a:r>
              <a:rPr lang="en-US" sz="1500" b="1" dirty="0" err="1">
                <a:solidFill>
                  <a:schemeClr val="bg1"/>
                </a:solidFill>
                <a:latin typeface="Nunito Sans" pitchFamily="2" charset="0"/>
              </a:rPr>
              <a:t>AudienceRestriction</a:t>
            </a:r>
            <a:r>
              <a:rPr lang="en-US" sz="1500" dirty="0">
                <a:solidFill>
                  <a:schemeClr val="bg1"/>
                </a:solidFill>
                <a:latin typeface="Nunito Sans" pitchFamily="2" charset="0"/>
              </a:rPr>
              <a:t> within Conditions</a:t>
            </a:r>
          </a:p>
          <a:p>
            <a:r>
              <a:rPr lang="en-US" sz="1500" b="1" dirty="0">
                <a:solidFill>
                  <a:schemeClr val="bg1"/>
                </a:solidFill>
                <a:latin typeface="Nunito Sans" pitchFamily="2" charset="0"/>
              </a:rPr>
              <a:t>Destination</a:t>
            </a:r>
            <a:r>
              <a:rPr lang="en-US" sz="1500" dirty="0">
                <a:solidFill>
                  <a:schemeClr val="bg1"/>
                </a:solidFill>
                <a:latin typeface="Nunito Sans" pitchFamily="2" charset="0"/>
              </a:rPr>
              <a:t> attribute in the SAML Response</a:t>
            </a:r>
          </a:p>
        </p:txBody>
      </p:sp>
    </p:spTree>
    <p:extLst>
      <p:ext uri="{BB962C8B-B14F-4D97-AF65-F5344CB8AC3E}">
        <p14:creationId xmlns:p14="http://schemas.microsoft.com/office/powerpoint/2010/main" val="1864012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7A36-4025-875E-BA62-01C3A5526977}"/>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Attack Scenario</a:t>
            </a:r>
            <a:endParaRPr lang="en-IN" sz="4000" b="1" dirty="0">
              <a:latin typeface="Nunito Sans" pitchFamily="2" charset="0"/>
            </a:endParaRPr>
          </a:p>
        </p:txBody>
      </p:sp>
      <p:pic>
        <p:nvPicPr>
          <p:cNvPr id="5" name="Content Placeholder 4">
            <a:extLst>
              <a:ext uri="{FF2B5EF4-FFF2-40B4-BE49-F238E27FC236}">
                <a16:creationId xmlns:a16="http://schemas.microsoft.com/office/drawing/2014/main" id="{537CCE14-8E87-A6E4-21EC-27EE6BACA788}"/>
              </a:ext>
            </a:extLst>
          </p:cNvPr>
          <p:cNvPicPr>
            <a:picLocks noGrp="1" noChangeAspect="1"/>
          </p:cNvPicPr>
          <p:nvPr>
            <p:ph idx="1"/>
          </p:nvPr>
        </p:nvPicPr>
        <p:blipFill>
          <a:blip r:embed="rId2"/>
          <a:stretch>
            <a:fillRect/>
          </a:stretch>
        </p:blipFill>
        <p:spPr>
          <a:xfrm>
            <a:off x="5487251" y="2148644"/>
            <a:ext cx="4890657" cy="3705747"/>
          </a:xfrm>
          <a:prstGeom prst="rect">
            <a:avLst/>
          </a:prstGeom>
        </p:spPr>
      </p:pic>
      <p:sp>
        <p:nvSpPr>
          <p:cNvPr id="6" name="TextBox 5">
            <a:extLst>
              <a:ext uri="{FF2B5EF4-FFF2-40B4-BE49-F238E27FC236}">
                <a16:creationId xmlns:a16="http://schemas.microsoft.com/office/drawing/2014/main" id="{9A019770-09C6-AB2C-9BFE-96B2B6C877DA}"/>
              </a:ext>
            </a:extLst>
          </p:cNvPr>
          <p:cNvSpPr txBox="1"/>
          <p:nvPr/>
        </p:nvSpPr>
        <p:spPr>
          <a:xfrm>
            <a:off x="328114" y="2358514"/>
            <a:ext cx="4919294" cy="2140971"/>
          </a:xfrm>
          <a:prstGeom prst="rect">
            <a:avLst/>
          </a:prstGeom>
          <a:noFill/>
        </p:spPr>
        <p:txBody>
          <a:bodyPr wrap="square" rtlCol="0">
            <a:spAutoFit/>
          </a:bodyPr>
          <a:lstStyle/>
          <a:p>
            <a:pPr>
              <a:lnSpc>
                <a:spcPct val="150000"/>
              </a:lnSpc>
            </a:pPr>
            <a:r>
              <a:rPr lang="en-IN" sz="1500" dirty="0">
                <a:solidFill>
                  <a:schemeClr val="bg1"/>
                </a:solidFill>
                <a:latin typeface="Nunito Sans" pitchFamily="2" charset="0"/>
              </a:rPr>
              <a:t>1. User authenticates at IdP</a:t>
            </a:r>
          </a:p>
          <a:p>
            <a:pPr>
              <a:lnSpc>
                <a:spcPct val="150000"/>
              </a:lnSpc>
            </a:pPr>
            <a:r>
              <a:rPr lang="en-IN" sz="1500" dirty="0">
                <a:solidFill>
                  <a:schemeClr val="bg1"/>
                </a:solidFill>
                <a:latin typeface="Nunito Sans" pitchFamily="2" charset="0"/>
              </a:rPr>
              <a:t>2. IdP issues SAML assertion for SP-A</a:t>
            </a:r>
          </a:p>
          <a:p>
            <a:pPr>
              <a:lnSpc>
                <a:spcPct val="150000"/>
              </a:lnSpc>
            </a:pPr>
            <a:r>
              <a:rPr lang="en-IN" sz="1500" dirty="0">
                <a:solidFill>
                  <a:schemeClr val="bg1"/>
                </a:solidFill>
                <a:latin typeface="Nunito Sans" pitchFamily="2" charset="0"/>
              </a:rPr>
              <a:t>3. Attacker intercepts the assertion</a:t>
            </a:r>
          </a:p>
          <a:p>
            <a:pPr>
              <a:lnSpc>
                <a:spcPct val="150000"/>
              </a:lnSpc>
            </a:pPr>
            <a:r>
              <a:rPr lang="en-IN" sz="1500" dirty="0">
                <a:solidFill>
                  <a:schemeClr val="bg1"/>
                </a:solidFill>
                <a:latin typeface="Nunito Sans" pitchFamily="2" charset="0"/>
              </a:rPr>
              <a:t>4. Attacker sends assertion to SP-B (different SP)</a:t>
            </a:r>
          </a:p>
          <a:p>
            <a:pPr>
              <a:lnSpc>
                <a:spcPct val="150000"/>
              </a:lnSpc>
            </a:pPr>
            <a:r>
              <a:rPr lang="en-IN" sz="1500" dirty="0">
                <a:solidFill>
                  <a:schemeClr val="bg1"/>
                </a:solidFill>
                <a:latin typeface="Nunito Sans" pitchFamily="2" charset="0"/>
              </a:rPr>
              <a:t>5. SP-B accepts the assertion (if not properly validated)</a:t>
            </a:r>
          </a:p>
          <a:p>
            <a:pPr>
              <a:lnSpc>
                <a:spcPct val="150000"/>
              </a:lnSpc>
            </a:pPr>
            <a:r>
              <a:rPr lang="en-IN" sz="1500" dirty="0">
                <a:solidFill>
                  <a:schemeClr val="bg1"/>
                </a:solidFill>
                <a:latin typeface="Nunito Sans" pitchFamily="2" charset="0"/>
              </a:rPr>
              <a:t>6. Attacker gains unauthorized access to SP-B</a:t>
            </a:r>
          </a:p>
        </p:txBody>
      </p:sp>
    </p:spTree>
    <p:extLst>
      <p:ext uri="{BB962C8B-B14F-4D97-AF65-F5344CB8AC3E}">
        <p14:creationId xmlns:p14="http://schemas.microsoft.com/office/powerpoint/2010/main" val="2081749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99D7-62CE-FA1A-CDEE-0B2236E843B1}"/>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Mitigations</a:t>
            </a:r>
            <a:endParaRPr lang="en-IN" sz="4000" b="1" dirty="0">
              <a:latin typeface="Nunito Sans" pitchFamily="2" charset="0"/>
            </a:endParaRPr>
          </a:p>
        </p:txBody>
      </p:sp>
      <p:pic>
        <p:nvPicPr>
          <p:cNvPr id="9" name="Content Placeholder 8">
            <a:extLst>
              <a:ext uri="{FF2B5EF4-FFF2-40B4-BE49-F238E27FC236}">
                <a16:creationId xmlns:a16="http://schemas.microsoft.com/office/drawing/2014/main" id="{8D175E74-84A2-9137-1B0B-373BDE220B8B}"/>
              </a:ext>
            </a:extLst>
          </p:cNvPr>
          <p:cNvPicPr>
            <a:picLocks noGrp="1" noChangeAspect="1"/>
          </p:cNvPicPr>
          <p:nvPr>
            <p:ph idx="1"/>
          </p:nvPr>
        </p:nvPicPr>
        <p:blipFill>
          <a:blip r:embed="rId2"/>
          <a:stretch>
            <a:fillRect/>
          </a:stretch>
        </p:blipFill>
        <p:spPr>
          <a:xfrm>
            <a:off x="661268" y="2988791"/>
            <a:ext cx="4648200" cy="742950"/>
          </a:xfrm>
          <a:prstGeom prst="rect">
            <a:avLst/>
          </a:prstGeom>
        </p:spPr>
      </p:pic>
      <p:pic>
        <p:nvPicPr>
          <p:cNvPr id="6" name="Picture 5">
            <a:extLst>
              <a:ext uri="{FF2B5EF4-FFF2-40B4-BE49-F238E27FC236}">
                <a16:creationId xmlns:a16="http://schemas.microsoft.com/office/drawing/2014/main" id="{4753515C-C345-EB33-6BB8-0B331B4D1B25}"/>
              </a:ext>
            </a:extLst>
          </p:cNvPr>
          <p:cNvPicPr>
            <a:picLocks noChangeAspect="1"/>
          </p:cNvPicPr>
          <p:nvPr/>
        </p:nvPicPr>
        <p:blipFill>
          <a:blip r:embed="rId3"/>
          <a:stretch>
            <a:fillRect/>
          </a:stretch>
        </p:blipFill>
        <p:spPr>
          <a:xfrm>
            <a:off x="6096000" y="2687790"/>
            <a:ext cx="5707747" cy="3248399"/>
          </a:xfrm>
          <a:prstGeom prst="rect">
            <a:avLst/>
          </a:prstGeom>
        </p:spPr>
      </p:pic>
      <p:sp>
        <p:nvSpPr>
          <p:cNvPr id="7" name="TextBox 6">
            <a:extLst>
              <a:ext uri="{FF2B5EF4-FFF2-40B4-BE49-F238E27FC236}">
                <a16:creationId xmlns:a16="http://schemas.microsoft.com/office/drawing/2014/main" id="{C777AF11-1185-5F98-0591-F794AABFBEF5}"/>
              </a:ext>
            </a:extLst>
          </p:cNvPr>
          <p:cNvSpPr txBox="1"/>
          <p:nvPr/>
        </p:nvSpPr>
        <p:spPr>
          <a:xfrm>
            <a:off x="7237141" y="2080426"/>
            <a:ext cx="2393604" cy="369332"/>
          </a:xfrm>
          <a:prstGeom prst="rect">
            <a:avLst/>
          </a:prstGeom>
          <a:noFill/>
        </p:spPr>
        <p:txBody>
          <a:bodyPr wrap="none" rtlCol="0">
            <a:spAutoFit/>
          </a:bodyPr>
          <a:lstStyle/>
          <a:p>
            <a:r>
              <a:rPr lang="en-US" b="1" dirty="0">
                <a:solidFill>
                  <a:schemeClr val="bg1"/>
                </a:solidFill>
                <a:latin typeface="Nunito Sans" pitchFamily="2" charset="0"/>
              </a:rPr>
              <a:t>Secure Code Pattern</a:t>
            </a:r>
            <a:endParaRPr lang="en-IN" b="1" dirty="0">
              <a:solidFill>
                <a:schemeClr val="bg1"/>
              </a:solidFill>
              <a:latin typeface="Nunito Sans" pitchFamily="2" charset="0"/>
            </a:endParaRPr>
          </a:p>
        </p:txBody>
      </p:sp>
      <p:pic>
        <p:nvPicPr>
          <p:cNvPr id="11" name="Picture 10">
            <a:extLst>
              <a:ext uri="{FF2B5EF4-FFF2-40B4-BE49-F238E27FC236}">
                <a16:creationId xmlns:a16="http://schemas.microsoft.com/office/drawing/2014/main" id="{BA9D1D00-F549-1E5B-C693-6341B703CFE7}"/>
              </a:ext>
            </a:extLst>
          </p:cNvPr>
          <p:cNvPicPr>
            <a:picLocks noChangeAspect="1"/>
          </p:cNvPicPr>
          <p:nvPr/>
        </p:nvPicPr>
        <p:blipFill>
          <a:blip r:embed="rId4"/>
          <a:stretch>
            <a:fillRect/>
          </a:stretch>
        </p:blipFill>
        <p:spPr>
          <a:xfrm>
            <a:off x="661268" y="4102306"/>
            <a:ext cx="4648199" cy="1137059"/>
          </a:xfrm>
          <a:prstGeom prst="rect">
            <a:avLst/>
          </a:prstGeom>
        </p:spPr>
      </p:pic>
      <p:pic>
        <p:nvPicPr>
          <p:cNvPr id="13" name="Picture 12">
            <a:extLst>
              <a:ext uri="{FF2B5EF4-FFF2-40B4-BE49-F238E27FC236}">
                <a16:creationId xmlns:a16="http://schemas.microsoft.com/office/drawing/2014/main" id="{179DF7AF-3025-03E5-FBD4-D34E754D0D35}"/>
              </a:ext>
            </a:extLst>
          </p:cNvPr>
          <p:cNvPicPr>
            <a:picLocks noChangeAspect="1"/>
          </p:cNvPicPr>
          <p:nvPr/>
        </p:nvPicPr>
        <p:blipFill>
          <a:blip r:embed="rId5"/>
          <a:stretch>
            <a:fillRect/>
          </a:stretch>
        </p:blipFill>
        <p:spPr>
          <a:xfrm>
            <a:off x="642218" y="5610145"/>
            <a:ext cx="4686300" cy="1057275"/>
          </a:xfrm>
          <a:prstGeom prst="rect">
            <a:avLst/>
          </a:prstGeom>
        </p:spPr>
      </p:pic>
      <p:sp>
        <p:nvSpPr>
          <p:cNvPr id="14" name="TextBox 13">
            <a:extLst>
              <a:ext uri="{FF2B5EF4-FFF2-40B4-BE49-F238E27FC236}">
                <a16:creationId xmlns:a16="http://schemas.microsoft.com/office/drawing/2014/main" id="{18185DF4-427D-C2F4-ABAE-12D02B3F382C}"/>
              </a:ext>
            </a:extLst>
          </p:cNvPr>
          <p:cNvSpPr txBox="1"/>
          <p:nvPr/>
        </p:nvSpPr>
        <p:spPr>
          <a:xfrm>
            <a:off x="680321" y="2090880"/>
            <a:ext cx="3620136" cy="369332"/>
          </a:xfrm>
          <a:prstGeom prst="rect">
            <a:avLst/>
          </a:prstGeom>
          <a:noFill/>
        </p:spPr>
        <p:txBody>
          <a:bodyPr wrap="square">
            <a:spAutoFit/>
          </a:bodyPr>
          <a:lstStyle>
            <a:defPPr>
              <a:defRPr lang="en-US"/>
            </a:defPPr>
            <a:lvl1pPr>
              <a:spcBef>
                <a:spcPts val="1350"/>
              </a:spcBef>
              <a:spcAft>
                <a:spcPts val="600"/>
              </a:spcAft>
              <a:buNone/>
              <a:defRPr sz="1500" b="1" i="0">
                <a:solidFill>
                  <a:schemeClr val="bg1"/>
                </a:solidFill>
                <a:effectLst/>
                <a:latin typeface="Nunito Sans" pitchFamily="2" charset="0"/>
              </a:defRPr>
            </a:lvl1pPr>
          </a:lstStyle>
          <a:p>
            <a:r>
              <a:rPr lang="en-US" sz="1800" dirty="0"/>
              <a:t>Common Vulnerable Pattern</a:t>
            </a:r>
            <a:endParaRPr lang="en-IN" sz="1800" dirty="0"/>
          </a:p>
        </p:txBody>
      </p:sp>
      <p:sp>
        <p:nvSpPr>
          <p:cNvPr id="18" name="TextBox 17">
            <a:extLst>
              <a:ext uri="{FF2B5EF4-FFF2-40B4-BE49-F238E27FC236}">
                <a16:creationId xmlns:a16="http://schemas.microsoft.com/office/drawing/2014/main" id="{28DF2C0F-87AD-669B-0F4D-431B8AB32DA0}"/>
              </a:ext>
            </a:extLst>
          </p:cNvPr>
          <p:cNvSpPr txBox="1"/>
          <p:nvPr/>
        </p:nvSpPr>
        <p:spPr>
          <a:xfrm>
            <a:off x="642218" y="2685036"/>
            <a:ext cx="6094140" cy="323165"/>
          </a:xfrm>
          <a:prstGeom prst="rect">
            <a:avLst/>
          </a:prstGeom>
          <a:noFill/>
        </p:spPr>
        <p:txBody>
          <a:bodyPr wrap="square">
            <a:spAutoFit/>
          </a:bodyPr>
          <a:lstStyle/>
          <a:p>
            <a:pPr algn="l">
              <a:spcBef>
                <a:spcPts val="1350"/>
              </a:spcBef>
              <a:spcAft>
                <a:spcPts val="600"/>
              </a:spcAft>
              <a:buNone/>
            </a:pPr>
            <a:r>
              <a:rPr lang="en-IN" sz="1500" b="1" i="0" dirty="0">
                <a:solidFill>
                  <a:schemeClr val="bg1"/>
                </a:solidFill>
                <a:effectLst/>
                <a:latin typeface="Nunito Sans" pitchFamily="2" charset="0"/>
              </a:rPr>
              <a:t>Pattern 1: No Recipient Validation</a:t>
            </a:r>
          </a:p>
        </p:txBody>
      </p:sp>
      <p:sp>
        <p:nvSpPr>
          <p:cNvPr id="20" name="TextBox 19">
            <a:extLst>
              <a:ext uri="{FF2B5EF4-FFF2-40B4-BE49-F238E27FC236}">
                <a16:creationId xmlns:a16="http://schemas.microsoft.com/office/drawing/2014/main" id="{F1FD2734-CB48-BCF2-3606-0AA66D5BB9CA}"/>
              </a:ext>
            </a:extLst>
          </p:cNvPr>
          <p:cNvSpPr txBox="1"/>
          <p:nvPr/>
        </p:nvSpPr>
        <p:spPr>
          <a:xfrm>
            <a:off x="609615" y="3827181"/>
            <a:ext cx="6094140" cy="323165"/>
          </a:xfrm>
          <a:prstGeom prst="rect">
            <a:avLst/>
          </a:prstGeom>
          <a:noFill/>
        </p:spPr>
        <p:txBody>
          <a:bodyPr wrap="square">
            <a:spAutoFit/>
          </a:bodyPr>
          <a:lstStyle>
            <a:defPPr>
              <a:defRPr lang="en-US"/>
            </a:defPPr>
            <a:lvl1pPr>
              <a:spcBef>
                <a:spcPts val="1350"/>
              </a:spcBef>
              <a:spcAft>
                <a:spcPts val="600"/>
              </a:spcAft>
              <a:buNone/>
              <a:defRPr sz="1500" b="1" i="0">
                <a:solidFill>
                  <a:schemeClr val="bg1"/>
                </a:solidFill>
                <a:effectLst/>
                <a:latin typeface="Nunito Sans" pitchFamily="2" charset="0"/>
              </a:defRPr>
            </a:lvl1pPr>
          </a:lstStyle>
          <a:p>
            <a:r>
              <a:rPr lang="en-US" dirty="0"/>
              <a:t>Pattern 2: Weak Audience Check</a:t>
            </a:r>
          </a:p>
        </p:txBody>
      </p:sp>
      <p:sp>
        <p:nvSpPr>
          <p:cNvPr id="22" name="TextBox 21">
            <a:extLst>
              <a:ext uri="{FF2B5EF4-FFF2-40B4-BE49-F238E27FC236}">
                <a16:creationId xmlns:a16="http://schemas.microsoft.com/office/drawing/2014/main" id="{D01DC196-8057-EC59-999C-0AB87E3FA04E}"/>
              </a:ext>
            </a:extLst>
          </p:cNvPr>
          <p:cNvSpPr txBox="1"/>
          <p:nvPr/>
        </p:nvSpPr>
        <p:spPr>
          <a:xfrm>
            <a:off x="609615" y="5330021"/>
            <a:ext cx="6094140" cy="323165"/>
          </a:xfrm>
          <a:prstGeom prst="rect">
            <a:avLst/>
          </a:prstGeom>
          <a:noFill/>
        </p:spPr>
        <p:txBody>
          <a:bodyPr wrap="square">
            <a:spAutoFit/>
          </a:bodyPr>
          <a:lstStyle>
            <a:defPPr>
              <a:defRPr lang="en-US"/>
            </a:defPPr>
            <a:lvl1pPr>
              <a:spcBef>
                <a:spcPts val="1350"/>
              </a:spcBef>
              <a:spcAft>
                <a:spcPts val="600"/>
              </a:spcAft>
              <a:buNone/>
              <a:defRPr sz="1500" b="1" i="0">
                <a:solidFill>
                  <a:schemeClr val="bg1"/>
                </a:solidFill>
                <a:effectLst/>
                <a:latin typeface="Nunito Sans" pitchFamily="2" charset="0"/>
              </a:defRPr>
            </a:lvl1pPr>
          </a:lstStyle>
          <a:p>
            <a:r>
              <a:rPr lang="en-IN" dirty="0"/>
              <a:t>Pattern 3: Case-Sensitive Comparison</a:t>
            </a:r>
          </a:p>
        </p:txBody>
      </p:sp>
    </p:spTree>
    <p:extLst>
      <p:ext uri="{BB962C8B-B14F-4D97-AF65-F5344CB8AC3E}">
        <p14:creationId xmlns:p14="http://schemas.microsoft.com/office/powerpoint/2010/main" val="339642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E581-625E-FFA0-F59C-6C94DB0FA3AB}"/>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POV </a:t>
            </a:r>
            <a:r>
              <a:rPr lang="en-US" sz="4000" b="1" dirty="0">
                <a:latin typeface="Nunito Sans" pitchFamily="2" charset="0"/>
                <a:sym typeface="Wingdings" panose="05000000000000000000" pitchFamily="2" charset="2"/>
              </a:rPr>
              <a:t> </a:t>
            </a:r>
            <a:endParaRPr lang="en-IN" sz="4000" b="1" dirty="0">
              <a:latin typeface="Nunito Sans" pitchFamily="2" charset="0"/>
            </a:endParaRPr>
          </a:p>
        </p:txBody>
      </p:sp>
      <p:pic>
        <p:nvPicPr>
          <p:cNvPr id="6" name="Picture 5">
            <a:extLst>
              <a:ext uri="{FF2B5EF4-FFF2-40B4-BE49-F238E27FC236}">
                <a16:creationId xmlns:a16="http://schemas.microsoft.com/office/drawing/2014/main" id="{02806711-0925-2A53-909E-88AD01999B8E}"/>
              </a:ext>
            </a:extLst>
          </p:cNvPr>
          <p:cNvPicPr>
            <a:picLocks noChangeAspect="1"/>
          </p:cNvPicPr>
          <p:nvPr/>
        </p:nvPicPr>
        <p:blipFill>
          <a:blip r:embed="rId3"/>
          <a:stretch>
            <a:fillRect/>
          </a:stretch>
        </p:blipFill>
        <p:spPr>
          <a:xfrm>
            <a:off x="5995447" y="2305979"/>
            <a:ext cx="5732259" cy="4320000"/>
          </a:xfrm>
          <a:prstGeom prst="rect">
            <a:avLst/>
          </a:prstGeom>
          <a:ln w="28575">
            <a:solidFill>
              <a:schemeClr val="bg1"/>
            </a:solidFill>
          </a:ln>
        </p:spPr>
      </p:pic>
      <p:pic>
        <p:nvPicPr>
          <p:cNvPr id="10" name="Picture 9">
            <a:extLst>
              <a:ext uri="{FF2B5EF4-FFF2-40B4-BE49-F238E27FC236}">
                <a16:creationId xmlns:a16="http://schemas.microsoft.com/office/drawing/2014/main" id="{BC741921-7640-2318-3B49-64A946DD58D9}"/>
              </a:ext>
            </a:extLst>
          </p:cNvPr>
          <p:cNvPicPr>
            <a:picLocks noChangeAspect="1"/>
          </p:cNvPicPr>
          <p:nvPr/>
        </p:nvPicPr>
        <p:blipFill>
          <a:blip r:embed="rId4"/>
          <a:srcRect t="4524" b="6725"/>
          <a:stretch>
            <a:fillRect/>
          </a:stretch>
        </p:blipFill>
        <p:spPr>
          <a:xfrm>
            <a:off x="331529" y="2305978"/>
            <a:ext cx="5420772" cy="4320000"/>
          </a:xfrm>
          <a:prstGeom prst="rect">
            <a:avLst/>
          </a:prstGeom>
          <a:ln w="28575">
            <a:solidFill>
              <a:schemeClr val="bg1"/>
            </a:solidFill>
          </a:ln>
        </p:spPr>
      </p:pic>
    </p:spTree>
    <p:extLst>
      <p:ext uri="{BB962C8B-B14F-4D97-AF65-F5344CB8AC3E}">
        <p14:creationId xmlns:p14="http://schemas.microsoft.com/office/powerpoint/2010/main" val="151425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6258-012F-5EC3-9531-D8FDAD16FFCA}"/>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SAML vs OAuth</a:t>
            </a:r>
            <a:endParaRPr lang="en-IN" sz="4000" b="1" dirty="0">
              <a:latin typeface="Nunito Sans" pitchFamily="2" charset="0"/>
            </a:endParaRPr>
          </a:p>
        </p:txBody>
      </p:sp>
      <p:graphicFrame>
        <p:nvGraphicFramePr>
          <p:cNvPr id="5" name="Content Placeholder 4">
            <a:extLst>
              <a:ext uri="{FF2B5EF4-FFF2-40B4-BE49-F238E27FC236}">
                <a16:creationId xmlns:a16="http://schemas.microsoft.com/office/drawing/2014/main" id="{824E9F72-EBA7-4DA1-94C7-DC18AAA9303D}"/>
              </a:ext>
            </a:extLst>
          </p:cNvPr>
          <p:cNvGraphicFramePr>
            <a:graphicFrameLocks noGrp="1"/>
          </p:cNvGraphicFramePr>
          <p:nvPr>
            <p:ph idx="1"/>
            <p:extLst>
              <p:ext uri="{D42A27DB-BD31-4B8C-83A1-F6EECF244321}">
                <p14:modId xmlns:p14="http://schemas.microsoft.com/office/powerpoint/2010/main" val="1640589086"/>
              </p:ext>
            </p:extLst>
          </p:nvPr>
        </p:nvGraphicFramePr>
        <p:xfrm>
          <a:off x="446567" y="2240747"/>
          <a:ext cx="11121656" cy="4257716"/>
        </p:xfrm>
        <a:graphic>
          <a:graphicData uri="http://schemas.openxmlformats.org/drawingml/2006/table">
            <a:tbl>
              <a:tblPr firstRow="1" bandRow="1">
                <a:tableStyleId>{5C22544A-7EE6-4342-B048-85BDC9FD1C3A}</a:tableStyleId>
              </a:tblPr>
              <a:tblGrid>
                <a:gridCol w="2020186">
                  <a:extLst>
                    <a:ext uri="{9D8B030D-6E8A-4147-A177-3AD203B41FA5}">
                      <a16:colId xmlns:a16="http://schemas.microsoft.com/office/drawing/2014/main" val="3129755594"/>
                    </a:ext>
                  </a:extLst>
                </a:gridCol>
                <a:gridCol w="4359349">
                  <a:extLst>
                    <a:ext uri="{9D8B030D-6E8A-4147-A177-3AD203B41FA5}">
                      <a16:colId xmlns:a16="http://schemas.microsoft.com/office/drawing/2014/main" val="88233512"/>
                    </a:ext>
                  </a:extLst>
                </a:gridCol>
                <a:gridCol w="4742121">
                  <a:extLst>
                    <a:ext uri="{9D8B030D-6E8A-4147-A177-3AD203B41FA5}">
                      <a16:colId xmlns:a16="http://schemas.microsoft.com/office/drawing/2014/main" val="896341590"/>
                    </a:ext>
                  </a:extLst>
                </a:gridCol>
              </a:tblGrid>
              <a:tr h="444955">
                <a:tc>
                  <a:txBody>
                    <a:bodyPr/>
                    <a:lstStyle/>
                    <a:p>
                      <a:pPr algn="l" fontAlgn="b">
                        <a:buNone/>
                      </a:pPr>
                      <a:r>
                        <a:rPr lang="en-IN" sz="1500" b="1" dirty="0">
                          <a:solidFill>
                            <a:schemeClr val="tx1"/>
                          </a:solidFill>
                          <a:effectLst/>
                          <a:latin typeface="Nunito Sans" pitchFamily="2" charset="0"/>
                        </a:rPr>
                        <a:t>Feature</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SAML 2.0</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OAuth</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84523446"/>
                  </a:ext>
                </a:extLst>
              </a:tr>
              <a:tr h="519161">
                <a:tc>
                  <a:txBody>
                    <a:bodyPr/>
                    <a:lstStyle/>
                    <a:p>
                      <a:pPr fontAlgn="t">
                        <a:buNone/>
                      </a:pPr>
                      <a:r>
                        <a:rPr lang="en-IN" sz="1500" b="1" dirty="0">
                          <a:solidFill>
                            <a:schemeClr val="bg1"/>
                          </a:solidFill>
                          <a:effectLst/>
                          <a:latin typeface="Nunito Sans" pitchFamily="2" charset="0"/>
                        </a:rPr>
                        <a:t>Protocol</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is an authentication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an authorization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3187071"/>
                  </a:ext>
                </a:extLst>
              </a:tr>
              <a:tr h="1344259">
                <a:tc>
                  <a:txBody>
                    <a:bodyPr/>
                    <a:lstStyle/>
                    <a:p>
                      <a:pPr fontAlgn="t">
                        <a:buNone/>
                      </a:pPr>
                      <a:r>
                        <a:rPr lang="en-IN" sz="1500" b="1" dirty="0">
                          <a:solidFill>
                            <a:schemeClr val="bg1"/>
                          </a:solidFill>
                          <a:effectLst/>
                          <a:latin typeface="Nunito Sans" pitchFamily="2" charset="0"/>
                        </a:rPr>
                        <a:t>Usage Scenario</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will be used by those who are looking for federation and identity management. They will use this identity to login the users to different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will be used by those who are not looking to maintain identities but are rather trying to leverage the implementation of secure protocol by applications such as Google, Microsoft, </a:t>
                      </a:r>
                      <a:r>
                        <a:rPr lang="en-US" sz="1500" dirty="0" err="1">
                          <a:solidFill>
                            <a:sysClr val="windowText" lastClr="000000"/>
                          </a:solidFill>
                          <a:effectLst/>
                          <a:latin typeface="Nunito Sans" pitchFamily="2" charset="0"/>
                        </a:rPr>
                        <a:t>Paypal</a:t>
                      </a:r>
                      <a:r>
                        <a:rPr lang="en-US" sz="1500" dirty="0">
                          <a:solidFill>
                            <a:sysClr val="windowText" lastClr="000000"/>
                          </a:solidFill>
                          <a:effectLst/>
                          <a:latin typeface="Nunito Sans" pitchFamily="2" charset="0"/>
                        </a:rPr>
                        <a:t>, who ensure that the identities are authentic.</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7971355"/>
                  </a:ext>
                </a:extLst>
              </a:tr>
              <a:tr h="593273">
                <a:tc>
                  <a:txBody>
                    <a:bodyPr/>
                    <a:lstStyle/>
                    <a:p>
                      <a:pPr fontAlgn="t">
                        <a:buNone/>
                      </a:pPr>
                      <a:r>
                        <a:rPr lang="en-IN" sz="1500" b="1" dirty="0">
                          <a:solidFill>
                            <a:schemeClr val="bg1"/>
                          </a:solidFill>
                          <a:effectLst/>
                          <a:latin typeface="Nunito Sans" pitchFamily="2" charset="0"/>
                        </a:rPr>
                        <a:t>Suitable Application</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is popular for browser-based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suitable for both browser and mobile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9994491"/>
                  </a:ext>
                </a:extLst>
              </a:tr>
              <a:tr h="717896">
                <a:tc>
                  <a:txBody>
                    <a:bodyPr/>
                    <a:lstStyle/>
                    <a:p>
                      <a:pPr fontAlgn="t">
                        <a:buNone/>
                      </a:pPr>
                      <a:r>
                        <a:rPr lang="en-IN" sz="1500" b="1">
                          <a:solidFill>
                            <a:schemeClr val="bg1"/>
                          </a:solidFill>
                          <a:effectLst/>
                          <a:latin typeface="Nunito Sans" pitchFamily="2" charset="0"/>
                        </a:rPr>
                        <a:t>Commonly Used By</a:t>
                      </a:r>
                      <a:endParaRPr lang="en-IN" sz="150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 2.0 is widely used for enterprise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widely used for customer applications and API access.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74478895"/>
                  </a:ext>
                </a:extLst>
              </a:tr>
              <a:tr h="593273">
                <a:tc>
                  <a:txBody>
                    <a:bodyPr/>
                    <a:lstStyle/>
                    <a:p>
                      <a:pPr fontAlgn="t">
                        <a:buNone/>
                      </a:pPr>
                      <a:r>
                        <a:rPr lang="en-IN" sz="1500" b="1" dirty="0">
                          <a:solidFill>
                            <a:schemeClr val="bg1"/>
                          </a:solidFill>
                          <a:effectLst/>
                          <a:latin typeface="Nunito Sans" pitchFamily="2" charset="0"/>
                        </a:rPr>
                        <a:t>Data Format</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uses XML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uses JSON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351897"/>
                  </a:ext>
                </a:extLst>
              </a:tr>
            </a:tbl>
          </a:graphicData>
        </a:graphic>
      </p:graphicFrame>
    </p:spTree>
    <p:extLst>
      <p:ext uri="{BB962C8B-B14F-4D97-AF65-F5344CB8AC3E}">
        <p14:creationId xmlns:p14="http://schemas.microsoft.com/office/powerpoint/2010/main" val="3908831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14A6-2743-7618-1ED3-065E9A8D5900}"/>
              </a:ext>
            </a:extLst>
          </p:cNvPr>
          <p:cNvSpPr>
            <a:spLocks noGrp="1"/>
          </p:cNvSpPr>
          <p:nvPr>
            <p:ph type="title"/>
          </p:nvPr>
        </p:nvSpPr>
        <p:spPr/>
        <p:txBody>
          <a:bodyPr/>
          <a:lstStyle/>
          <a:p>
            <a:r>
              <a:rPr lang="en-US" sz="4000" b="1" dirty="0">
                <a:latin typeface="Nunito Sans" pitchFamily="2" charset="0"/>
              </a:rPr>
              <a:t>Reference</a:t>
            </a:r>
            <a:r>
              <a:rPr lang="en-US" dirty="0"/>
              <a:t> </a:t>
            </a:r>
            <a:endParaRPr lang="en-IN" dirty="0"/>
          </a:p>
        </p:txBody>
      </p:sp>
      <p:sp>
        <p:nvSpPr>
          <p:cNvPr id="5" name="Content Placeholder 4">
            <a:extLst>
              <a:ext uri="{FF2B5EF4-FFF2-40B4-BE49-F238E27FC236}">
                <a16:creationId xmlns:a16="http://schemas.microsoft.com/office/drawing/2014/main" id="{88C78556-0FD5-96DB-052A-4FC97AA01268}"/>
              </a:ext>
            </a:extLst>
          </p:cNvPr>
          <p:cNvSpPr>
            <a:spLocks noGrp="1"/>
          </p:cNvSpPr>
          <p:nvPr>
            <p:ph idx="1"/>
          </p:nvPr>
        </p:nvSpPr>
        <p:spPr/>
        <p:txBody>
          <a:bodyPr>
            <a:normAutofit/>
          </a:bodyPr>
          <a:lstStyle/>
          <a:p>
            <a:pPr marL="0" indent="0">
              <a:buNone/>
            </a:pPr>
            <a:r>
              <a:rPr lang="en-US" sz="1500" dirty="0">
                <a:solidFill>
                  <a:schemeClr val="tx2">
                    <a:lumMod val="10000"/>
                  </a:schemeClr>
                </a:solidFill>
                <a:latin typeface="Nunito Sans" pitchFamily="2" charset="0"/>
              </a:rPr>
              <a:t>For the </a:t>
            </a:r>
            <a:r>
              <a:rPr lang="en-US" sz="1500" dirty="0" err="1">
                <a:solidFill>
                  <a:schemeClr val="tx2">
                    <a:lumMod val="10000"/>
                  </a:schemeClr>
                </a:solidFill>
                <a:latin typeface="Nunito Sans" pitchFamily="2" charset="0"/>
              </a:rPr>
              <a:t>Pentesters</a:t>
            </a:r>
            <a:r>
              <a:rPr lang="en-US" sz="1500" dirty="0">
                <a:solidFill>
                  <a:schemeClr val="tx2">
                    <a:lumMod val="10000"/>
                  </a:schemeClr>
                </a:solidFill>
                <a:latin typeface="Nunito Sans" pitchFamily="2" charset="0"/>
              </a:rPr>
              <a:t>:</a:t>
            </a:r>
          </a:p>
          <a:p>
            <a:r>
              <a:rPr lang="en-IN" sz="1500" dirty="0">
                <a:solidFill>
                  <a:schemeClr val="bg2">
                    <a:lumMod val="60000"/>
                    <a:lumOff val="40000"/>
                  </a:schemeClr>
                </a:solidFill>
                <a:latin typeface="Nunito Sans" pitchFamily="2" charset="0"/>
                <a:hlinkClick r:id="rId2">
                  <a:extLst>
                    <a:ext uri="{A12FA001-AC4F-418D-AE19-62706E023703}">
                      <ahyp:hlinkClr xmlns:ahyp="http://schemas.microsoft.com/office/drawing/2018/hyperlinkcolor" val="tx"/>
                    </a:ext>
                  </a:extLst>
                </a:hlinkClick>
              </a:rPr>
              <a:t>https://medium.com/@wanderervoid9/comprehensive-guide-on-saml-authentication-attacks-822b9ba88374</a:t>
            </a:r>
            <a:r>
              <a:rPr lang="en-IN" sz="1500" dirty="0">
                <a:solidFill>
                  <a:schemeClr val="bg2">
                    <a:lumMod val="60000"/>
                    <a:lumOff val="40000"/>
                  </a:schemeClr>
                </a:solidFill>
                <a:latin typeface="Nunito Sans" pitchFamily="2" charset="0"/>
              </a:rPr>
              <a:t> 	</a:t>
            </a:r>
          </a:p>
          <a:p>
            <a:r>
              <a:rPr lang="en-IN" sz="1500" dirty="0">
                <a:solidFill>
                  <a:schemeClr val="bg2">
                    <a:lumMod val="60000"/>
                    <a:lumOff val="40000"/>
                  </a:schemeClr>
                </a:solidFill>
                <a:latin typeface="Nunito Sans" pitchFamily="2" charset="0"/>
                <a:hlinkClick r:id="rId3">
                  <a:extLst>
                    <a:ext uri="{A12FA001-AC4F-418D-AE19-62706E023703}">
                      <ahyp:hlinkClr xmlns:ahyp="http://schemas.microsoft.com/office/drawing/2018/hyperlinkcolor" val="tx"/>
                    </a:ext>
                  </a:extLst>
                </a:hlinkClick>
              </a:rPr>
              <a:t>https://epi052.gitlab.io/notes-to-self/blog/2019-03-07-how-to-test-saml-a-methodology/</a:t>
            </a:r>
            <a:r>
              <a:rPr lang="en-IN" sz="1500" dirty="0">
                <a:solidFill>
                  <a:schemeClr val="tx2">
                    <a:lumMod val="10000"/>
                  </a:schemeClr>
                </a:solidFill>
                <a:latin typeface="Nunito Sans" pitchFamily="2" charset="0"/>
              </a:rPr>
              <a:t>	</a:t>
            </a:r>
          </a:p>
          <a:p>
            <a:endParaRPr lang="en-IN" sz="1500" dirty="0">
              <a:solidFill>
                <a:schemeClr val="tx2">
                  <a:lumMod val="10000"/>
                </a:schemeClr>
              </a:solidFill>
              <a:latin typeface="Nunito Sans" pitchFamily="2" charset="0"/>
            </a:endParaRPr>
          </a:p>
          <a:p>
            <a:pPr marL="0" indent="0">
              <a:buNone/>
            </a:pPr>
            <a:r>
              <a:rPr lang="en-IN" sz="1500" dirty="0">
                <a:solidFill>
                  <a:schemeClr val="tx2">
                    <a:lumMod val="10000"/>
                  </a:schemeClr>
                </a:solidFill>
                <a:latin typeface="Nunito Sans" pitchFamily="2" charset="0"/>
              </a:rPr>
              <a:t>For the Developers: </a:t>
            </a:r>
          </a:p>
          <a:p>
            <a:r>
              <a:rPr lang="en-IN" sz="1500" dirty="0">
                <a:solidFill>
                  <a:schemeClr val="bg2">
                    <a:lumMod val="60000"/>
                    <a:lumOff val="40000"/>
                  </a:schemeClr>
                </a:solidFill>
                <a:latin typeface="Nunito Sans" pitchFamily="2" charset="0"/>
                <a:hlinkClick r:id="rId4">
                  <a:extLst>
                    <a:ext uri="{A12FA001-AC4F-418D-AE19-62706E023703}">
                      <ahyp:hlinkClr xmlns:ahyp="http://schemas.microsoft.com/office/drawing/2018/hyperlinkcolor" val="tx"/>
                    </a:ext>
                  </a:extLst>
                </a:hlinkClick>
              </a:rPr>
              <a:t>https://www.youtube.com/watch?v=l-6QSEqDJPo</a:t>
            </a:r>
            <a:r>
              <a:rPr lang="en-IN" sz="1500" dirty="0">
                <a:solidFill>
                  <a:schemeClr val="bg2">
                    <a:lumMod val="60000"/>
                    <a:lumOff val="40000"/>
                  </a:schemeClr>
                </a:solidFill>
                <a:latin typeface="Nunito Sans" pitchFamily="2" charset="0"/>
              </a:rPr>
              <a:t>	</a:t>
            </a:r>
          </a:p>
          <a:p>
            <a:endParaRPr lang="en-IN" sz="1500" dirty="0">
              <a:solidFill>
                <a:schemeClr val="tx2">
                  <a:lumMod val="10000"/>
                </a:schemeClr>
              </a:solidFill>
              <a:latin typeface="Nunito Sans" pitchFamily="2" charset="0"/>
            </a:endParaRPr>
          </a:p>
        </p:txBody>
      </p:sp>
    </p:spTree>
    <p:extLst>
      <p:ext uri="{BB962C8B-B14F-4D97-AF65-F5344CB8AC3E}">
        <p14:creationId xmlns:p14="http://schemas.microsoft.com/office/powerpoint/2010/main" val="213885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F951-EF43-6771-C383-3C6268B9764A}"/>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Core Concepts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8EA43B0-8FF4-8786-6827-BF9165FEB146}"/>
              </a:ext>
            </a:extLst>
          </p:cNvPr>
          <p:cNvSpPr>
            <a:spLocks noGrp="1"/>
          </p:cNvSpPr>
          <p:nvPr>
            <p:ph idx="1"/>
          </p:nvPr>
        </p:nvSpPr>
        <p:spPr>
          <a:xfrm>
            <a:off x="680322" y="2336873"/>
            <a:ext cx="5304100" cy="3599316"/>
          </a:xfrm>
        </p:spPr>
        <p:txBody>
          <a:bodyPr>
            <a:normAutofit/>
          </a:bodyPr>
          <a:lstStyle/>
          <a:p>
            <a:r>
              <a:rPr lang="en-US" sz="1500" dirty="0">
                <a:solidFill>
                  <a:schemeClr val="bg1"/>
                </a:solidFill>
                <a:latin typeface="Nunito Sans" pitchFamily="2" charset="0"/>
              </a:rPr>
              <a:t>Authentication Flow</a:t>
            </a:r>
          </a:p>
          <a:p>
            <a:r>
              <a:rPr lang="en-US" sz="1500" dirty="0">
                <a:solidFill>
                  <a:schemeClr val="bg1"/>
                </a:solidFill>
                <a:latin typeface="Nunito Sans" pitchFamily="2" charset="0"/>
              </a:rPr>
              <a:t>Assertions, Protocols, Bindings and Profiles</a:t>
            </a:r>
          </a:p>
          <a:p>
            <a:r>
              <a:rPr lang="en-US" sz="1500" dirty="0">
                <a:solidFill>
                  <a:schemeClr val="bg1"/>
                </a:solidFill>
                <a:latin typeface="Nunito Sans" pitchFamily="2" charset="0"/>
              </a:rPr>
              <a:t>SAML Schema Structure </a:t>
            </a:r>
          </a:p>
          <a:p>
            <a:r>
              <a:rPr lang="en-US" sz="1500" dirty="0">
                <a:solidFill>
                  <a:schemeClr val="bg1"/>
                </a:solidFill>
                <a:latin typeface="Nunito Sans" pitchFamily="2" charset="0"/>
              </a:rPr>
              <a:t>XML Signatures</a:t>
            </a:r>
          </a:p>
          <a:p>
            <a:pPr marL="0" indent="0">
              <a:buNone/>
            </a:pPr>
            <a:endParaRPr lang="en-US" sz="2000" dirty="0">
              <a:solidFill>
                <a:schemeClr val="bg1"/>
              </a:solidFill>
              <a:latin typeface="Nunito Sans" pitchFamily="2" charset="0"/>
            </a:endParaRPr>
          </a:p>
          <a:p>
            <a:pPr marL="0" indent="0">
              <a:buNone/>
            </a:pPr>
            <a:endParaRPr lang="en-US" sz="2000" dirty="0">
              <a:solidFill>
                <a:schemeClr val="bg1"/>
              </a:solidFill>
              <a:latin typeface="Nunito Sans" pitchFamily="2" charset="0"/>
            </a:endParaRPr>
          </a:p>
          <a:p>
            <a:endParaRPr lang="en-IN" sz="2000" dirty="0">
              <a:latin typeface="Nunito Sans" pitchFamily="2" charset="0"/>
            </a:endParaRPr>
          </a:p>
        </p:txBody>
      </p:sp>
      <p:pic>
        <p:nvPicPr>
          <p:cNvPr id="4" name="Content Placeholder 3">
            <a:extLst>
              <a:ext uri="{FF2B5EF4-FFF2-40B4-BE49-F238E27FC236}">
                <a16:creationId xmlns:a16="http://schemas.microsoft.com/office/drawing/2014/main" id="{D06C7B31-E3A0-2FCE-22FD-686490AE7243}"/>
              </a:ext>
            </a:extLst>
          </p:cNvPr>
          <p:cNvPicPr>
            <a:picLocks noChangeAspect="1"/>
          </p:cNvPicPr>
          <p:nvPr/>
        </p:nvPicPr>
        <p:blipFill>
          <a:blip r:embed="rId2"/>
          <a:stretch>
            <a:fillRect/>
          </a:stretch>
        </p:blipFill>
        <p:spPr>
          <a:xfrm>
            <a:off x="6096000" y="2086407"/>
            <a:ext cx="5602388" cy="4668657"/>
          </a:xfrm>
          <a:prstGeom prst="rect">
            <a:avLst/>
          </a:prstGeom>
          <a:ln w="28575">
            <a:solidFill>
              <a:schemeClr val="bg1"/>
            </a:solidFill>
          </a:ln>
        </p:spPr>
      </p:pic>
    </p:spTree>
    <p:extLst>
      <p:ext uri="{BB962C8B-B14F-4D97-AF65-F5344CB8AC3E}">
        <p14:creationId xmlns:p14="http://schemas.microsoft.com/office/powerpoint/2010/main" val="44666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FA55-72C7-4B6D-8736-8EDF647332AA}"/>
              </a:ext>
            </a:extLst>
          </p:cNvPr>
          <p:cNvSpPr>
            <a:spLocks noGrp="1"/>
          </p:cNvSpPr>
          <p:nvPr>
            <p:ph type="title"/>
          </p:nvPr>
        </p:nvSpPr>
        <p:spPr/>
        <p:txBody>
          <a:bodyPr vert="horz" lIns="91440" tIns="45720" rIns="91440" bIns="45720" rtlCol="0" anchor="ctr">
            <a:normAutofit/>
          </a:bodyPr>
          <a:lstStyle/>
          <a:p>
            <a:r>
              <a:rPr lang="en-US" sz="4000" b="1">
                <a:latin typeface="Nunito Sans" pitchFamily="2" charset="0"/>
              </a:rPr>
              <a:t> </a:t>
            </a:r>
            <a:r>
              <a:rPr lang="en-US" sz="4000" b="1" dirty="0">
                <a:latin typeface="Nunito Sans" pitchFamily="2" charset="0"/>
              </a:rPr>
              <a:t>3 Trinity of SAML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14C8737-E17B-AD51-DC92-04207AF9867F}"/>
              </a:ext>
            </a:extLst>
          </p:cNvPr>
          <p:cNvSpPr>
            <a:spLocks noGrp="1"/>
          </p:cNvSpPr>
          <p:nvPr>
            <p:ph idx="1"/>
          </p:nvPr>
        </p:nvSpPr>
        <p:spPr/>
        <p:txBody>
          <a:bodyPr>
            <a:normAutofit/>
          </a:bodyPr>
          <a:lstStyle/>
          <a:p>
            <a:pPr>
              <a:spcAft>
                <a:spcPts val="150"/>
              </a:spcAft>
            </a:pPr>
            <a:r>
              <a:rPr lang="en-US" sz="1500" dirty="0">
                <a:solidFill>
                  <a:schemeClr val="bg1"/>
                </a:solidFill>
                <a:latin typeface="Nunito Sans" pitchFamily="2" charset="0"/>
              </a:rPr>
              <a:t>Identity Provider (IdP): Authenticates users and issues SAML assertions (XML documents confirming identity and permissions)</a:t>
            </a:r>
          </a:p>
          <a:p>
            <a:pPr>
              <a:spcAft>
                <a:spcPts val="150"/>
              </a:spcAft>
            </a:pPr>
            <a:r>
              <a:rPr lang="en-US" sz="1500" dirty="0">
                <a:solidFill>
                  <a:schemeClr val="bg1"/>
                </a:solidFill>
                <a:latin typeface="Nunito Sans" pitchFamily="2" charset="0"/>
              </a:rPr>
              <a:t>Service Provider (SP): Relies on the IdP's assertions to grant access to its services</a:t>
            </a:r>
          </a:p>
          <a:p>
            <a:pPr>
              <a:spcAft>
                <a:spcPts val="150"/>
              </a:spcAft>
            </a:pPr>
            <a:r>
              <a:rPr lang="en-US" sz="1500" dirty="0">
                <a:solidFill>
                  <a:schemeClr val="bg1"/>
                </a:solidFill>
                <a:latin typeface="Nunito Sans" pitchFamily="2" charset="0"/>
              </a:rPr>
              <a:t>User-Agent: The person seeking access to the SP's resources</a:t>
            </a:r>
          </a:p>
          <a:p>
            <a:endParaRPr lang="en-IN" sz="1500" dirty="0"/>
          </a:p>
        </p:txBody>
      </p:sp>
    </p:spTree>
    <p:extLst>
      <p:ext uri="{BB962C8B-B14F-4D97-AF65-F5344CB8AC3E}">
        <p14:creationId xmlns:p14="http://schemas.microsoft.com/office/powerpoint/2010/main" val="230209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A57F-9144-D2DF-ABA9-61D5ACD328EF}"/>
              </a:ext>
            </a:extLst>
          </p:cNvPr>
          <p:cNvSpPr>
            <a:spLocks noGrp="1"/>
          </p:cNvSpPr>
          <p:nvPr>
            <p:ph type="title"/>
          </p:nvPr>
        </p:nvSpPr>
        <p:spPr/>
        <p:txBody>
          <a:bodyPr vert="horz" lIns="91440" tIns="45720" rIns="91440" bIns="45720" rtlCol="0" anchor="ctr">
            <a:normAutofit/>
          </a:bodyPr>
          <a:lstStyle/>
          <a:p>
            <a:r>
              <a:rPr lang="en-US" sz="4000" b="1" dirty="0">
                <a:latin typeface="Nunito Sans" pitchFamily="2" charset="0"/>
              </a:rPr>
              <a:t>A</a:t>
            </a:r>
            <a:r>
              <a:rPr lang="en-IN" sz="4000" b="1" dirty="0" err="1">
                <a:latin typeface="Nunito Sans" pitchFamily="2" charset="0"/>
              </a:rPr>
              <a:t>uthentication</a:t>
            </a:r>
            <a:r>
              <a:rPr lang="en-IN" sz="4000" b="1" dirty="0">
                <a:latin typeface="Nunito Sans" pitchFamily="2" charset="0"/>
              </a:rPr>
              <a:t> Flow</a:t>
            </a:r>
          </a:p>
        </p:txBody>
      </p:sp>
      <p:pic>
        <p:nvPicPr>
          <p:cNvPr id="17" name="Picture 16">
            <a:extLst>
              <a:ext uri="{FF2B5EF4-FFF2-40B4-BE49-F238E27FC236}">
                <a16:creationId xmlns:a16="http://schemas.microsoft.com/office/drawing/2014/main" id="{96520203-716B-43DA-8F9A-6B56F1B61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44" y="1532428"/>
            <a:ext cx="5400000" cy="5400000"/>
          </a:xfrm>
          <a:prstGeom prst="rect">
            <a:avLst/>
          </a:prstGeom>
        </p:spPr>
      </p:pic>
    </p:spTree>
    <p:extLst>
      <p:ext uri="{BB962C8B-B14F-4D97-AF65-F5344CB8AC3E}">
        <p14:creationId xmlns:p14="http://schemas.microsoft.com/office/powerpoint/2010/main" val="327258548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2E51330-05F9-48BE-B325-C4669A8E9DB0}">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B9C3D74-226D-482E-A72E-14EA54E8F6C4}">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44718</TotalTime>
  <Words>3626</Words>
  <Application>Microsoft Office PowerPoint</Application>
  <PresentationFormat>Widescreen</PresentationFormat>
  <Paragraphs>574</Paragraphs>
  <Slides>61</Slides>
  <Notes>34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Consolas</vt:lpstr>
      <vt:lpstr>Nunito Sans</vt:lpstr>
      <vt:lpstr>Segoe UI</vt:lpstr>
      <vt:lpstr>Trebuchet MS</vt:lpstr>
      <vt:lpstr>Berlin</vt:lpstr>
      <vt:lpstr>Web Hacking Extreme Bootcamp</vt:lpstr>
      <vt:lpstr>Security Assertion Markup Language (SAML)</vt:lpstr>
      <vt:lpstr>Topics</vt:lpstr>
      <vt:lpstr>Single Sign-on (SSO) </vt:lpstr>
      <vt:lpstr>Introduction to SAML</vt:lpstr>
      <vt:lpstr>POV  </vt:lpstr>
      <vt:lpstr>Core Concepts</vt:lpstr>
      <vt:lpstr> 3 Trinity of SAML </vt:lpstr>
      <vt:lpstr>Authentication Flow</vt:lpstr>
      <vt:lpstr>SAML Assertion</vt:lpstr>
      <vt:lpstr>SAML Protocols</vt:lpstr>
      <vt:lpstr>SAML Bindings</vt:lpstr>
      <vt:lpstr>SAML Profiles</vt:lpstr>
      <vt:lpstr>Summarize </vt:lpstr>
      <vt:lpstr>Schema Definitions</vt:lpstr>
      <vt:lpstr>PowerPoint Presentation</vt:lpstr>
      <vt:lpstr>Key Elements Reference</vt:lpstr>
      <vt:lpstr>XML Signature</vt:lpstr>
      <vt:lpstr>Enveloped Signature</vt:lpstr>
      <vt:lpstr>Enveloping Signature</vt:lpstr>
      <vt:lpstr>Detached Signature</vt:lpstr>
      <vt:lpstr>Testcases</vt:lpstr>
      <vt:lpstr>Signature Stripping Attack</vt:lpstr>
      <vt:lpstr>Signature Stripping Attack</vt:lpstr>
      <vt:lpstr>Mitigations </vt:lpstr>
      <vt:lpstr>Certificate Faking </vt:lpstr>
      <vt:lpstr>PowerPoint Presentation</vt:lpstr>
      <vt:lpstr>Mitigations</vt:lpstr>
      <vt:lpstr>XML Signature Wrapping (XSW) attack </vt:lpstr>
      <vt:lpstr>XSW1 Attack</vt:lpstr>
      <vt:lpstr>Vulnerable Code</vt:lpstr>
      <vt:lpstr>XSW2 Attack</vt:lpstr>
      <vt:lpstr>Vulnerable Code</vt:lpstr>
      <vt:lpstr>XSW3 Attack</vt:lpstr>
      <vt:lpstr>Vulnerable Code</vt:lpstr>
      <vt:lpstr>XSW4 Attack</vt:lpstr>
      <vt:lpstr>Vulnerable Code</vt:lpstr>
      <vt:lpstr>XSW5 Attack</vt:lpstr>
      <vt:lpstr>Vulnerable Code</vt:lpstr>
      <vt:lpstr>XSW6 Attack</vt:lpstr>
      <vt:lpstr>Vulnerable Code</vt:lpstr>
      <vt:lpstr>XSW7 Attack</vt:lpstr>
      <vt:lpstr>Core Idea</vt:lpstr>
      <vt:lpstr>Vulnerable Code</vt:lpstr>
      <vt:lpstr>XSW8 Attack</vt:lpstr>
      <vt:lpstr>Vulnerable Code</vt:lpstr>
      <vt:lpstr>Comparing XSW Attacks</vt:lpstr>
      <vt:lpstr>Mitigations</vt:lpstr>
      <vt:lpstr>XXE via SAML</vt:lpstr>
      <vt:lpstr>Attack Vectors</vt:lpstr>
      <vt:lpstr>PowerPoint Presentation</vt:lpstr>
      <vt:lpstr>Mitigations</vt:lpstr>
      <vt:lpstr>Comment Injection</vt:lpstr>
      <vt:lpstr>PowerPoint Presentation</vt:lpstr>
      <vt:lpstr>Attack vectors</vt:lpstr>
      <vt:lpstr>Mitigations</vt:lpstr>
      <vt:lpstr>Token Recipient Confusion</vt:lpstr>
      <vt:lpstr>Attack Scenario</vt:lpstr>
      <vt:lpstr>Mitigations</vt:lpstr>
      <vt:lpstr>SAML vs OAuth</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Active Directory</dc:title>
  <dc:creator>Admin</dc:creator>
  <cp:lastModifiedBy>Yash Mehta</cp:lastModifiedBy>
  <cp:revision>355</cp:revision>
  <dcterms:created xsi:type="dcterms:W3CDTF">2023-03-18T07:14:19Z</dcterms:created>
  <dcterms:modified xsi:type="dcterms:W3CDTF">2026-01-16T11:52:06Z</dcterms:modified>
</cp:coreProperties>
</file>